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Lst>
  <p:sldSz cx="6858000" cy="9906000" type="A4"/>
  <p:notesSz cx="666273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0001"/>
    <a:srgbClr val="ABD373"/>
    <a:srgbClr val="A4CBDC"/>
    <a:srgbClr val="AED9EC"/>
    <a:srgbClr val="AFDAEB"/>
    <a:srgbClr val="1D3907"/>
    <a:srgbClr val="59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7B4798-47CA-43B9-BF9D-D2EA35A27E18}" v="45" dt="2024-04-04T19:06:17.1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7" autoAdjust="0"/>
    <p:restoredTop sz="94660"/>
  </p:normalViewPr>
  <p:slideViewPr>
    <p:cSldViewPr snapToGrid="0">
      <p:cViewPr varScale="1">
        <p:scale>
          <a:sx n="76" d="100"/>
          <a:sy n="76" d="100"/>
        </p:scale>
        <p:origin x="-1476" y="-8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b="1" baseline="0" dirty="0">
                <a:solidFill>
                  <a:schemeClr val="tx1"/>
                </a:solidFill>
              </a:rPr>
              <a:t>Dry Sandford 2016-17 SATs Results</a:t>
            </a:r>
          </a:p>
          <a:p>
            <a:pPr>
              <a:defRPr/>
            </a:pPr>
            <a:r>
              <a:rPr lang="en-GB" sz="1600" baseline="0" dirty="0"/>
              <a:t>Achieving ‘Expected or Above’</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2016</c:v>
                </c:pt>
              </c:strCache>
            </c:strRef>
          </c:tx>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08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Maths</c:v>
                </c:pt>
                <c:pt idx="1">
                  <c:v>SPAG*</c:v>
                </c:pt>
                <c:pt idx="2">
                  <c:v>Reading</c:v>
                </c:pt>
                <c:pt idx="3">
                  <c:v>Writing **</c:v>
                </c:pt>
                <c:pt idx="4">
                  <c:v>Combined †</c:v>
                </c:pt>
              </c:strCache>
            </c:strRef>
          </c:cat>
          <c:val>
            <c:numRef>
              <c:f>Sheet1!$B$2:$B$6</c:f>
              <c:numCache>
                <c:formatCode>0%</c:formatCode>
                <c:ptCount val="5"/>
                <c:pt idx="0">
                  <c:v>0.63</c:v>
                </c:pt>
                <c:pt idx="1">
                  <c:v>0.84</c:v>
                </c:pt>
                <c:pt idx="2">
                  <c:v>0.79</c:v>
                </c:pt>
                <c:pt idx="3">
                  <c:v>0.74</c:v>
                </c:pt>
                <c:pt idx="4">
                  <c:v>0.56999999999999995</c:v>
                </c:pt>
              </c:numCache>
            </c:numRef>
          </c:val>
          <c:extLst>
            <c:ext xmlns:c16="http://schemas.microsoft.com/office/drawing/2014/chart" uri="{C3380CC4-5D6E-409C-BE32-E72D297353CC}">
              <c16:uniqueId val="{00000000-796A-4CAF-ACB7-96B36FA58418}"/>
            </c:ext>
          </c:extLst>
        </c:ser>
        <c:ser>
          <c:idx val="2"/>
          <c:order val="2"/>
          <c:tx>
            <c:strRef>
              <c:f>Sheet1!$D$1</c:f>
              <c:strCache>
                <c:ptCount val="1"/>
                <c:pt idx="0">
                  <c:v>2017</c:v>
                </c:pt>
              </c:strCache>
            </c:strRef>
          </c:tx>
          <c:spPr>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08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Maths</c:v>
                </c:pt>
                <c:pt idx="1">
                  <c:v>SPAG*</c:v>
                </c:pt>
                <c:pt idx="2">
                  <c:v>Reading</c:v>
                </c:pt>
                <c:pt idx="3">
                  <c:v>Writing **</c:v>
                </c:pt>
                <c:pt idx="4">
                  <c:v>Combined †</c:v>
                </c:pt>
              </c:strCache>
            </c:strRef>
          </c:cat>
          <c:val>
            <c:numRef>
              <c:f>Sheet1!$D$2:$D$6</c:f>
              <c:numCache>
                <c:formatCode>0%</c:formatCode>
                <c:ptCount val="5"/>
                <c:pt idx="0">
                  <c:v>0.92</c:v>
                </c:pt>
                <c:pt idx="1">
                  <c:v>0.92</c:v>
                </c:pt>
                <c:pt idx="2">
                  <c:v>0.85</c:v>
                </c:pt>
                <c:pt idx="3">
                  <c:v>0.85</c:v>
                </c:pt>
                <c:pt idx="4">
                  <c:v>0.69</c:v>
                </c:pt>
              </c:numCache>
            </c:numRef>
          </c:val>
          <c:extLst>
            <c:ext xmlns:c16="http://schemas.microsoft.com/office/drawing/2014/chart" uri="{C3380CC4-5D6E-409C-BE32-E72D297353CC}">
              <c16:uniqueId val="{00000001-796A-4CAF-ACB7-96B36FA58418}"/>
            </c:ext>
          </c:extLst>
        </c:ser>
        <c:dLbls>
          <c:showLegendKey val="0"/>
          <c:showVal val="0"/>
          <c:showCatName val="0"/>
          <c:showSerName val="0"/>
          <c:showPercent val="0"/>
          <c:showBubbleSize val="0"/>
        </c:dLbls>
        <c:gapWidth val="150"/>
        <c:axId val="120543872"/>
        <c:axId val="121975168"/>
      </c:barChart>
      <c:lineChart>
        <c:grouping val="standard"/>
        <c:varyColors val="0"/>
        <c:ser>
          <c:idx val="1"/>
          <c:order val="1"/>
          <c:tx>
            <c:strRef>
              <c:f>Sheet1!$C$1</c:f>
              <c:strCache>
                <c:ptCount val="1"/>
                <c:pt idx="0">
                  <c:v>2016 National Av.</c:v>
                </c:pt>
              </c:strCache>
            </c:strRef>
          </c:tx>
          <c:spPr>
            <a:ln w="28575" cap="rnd">
              <a:solidFill>
                <a:schemeClr val="bg1">
                  <a:lumMod val="50000"/>
                </a:schemeClr>
              </a:solidFill>
              <a:prstDash val="sysDot"/>
              <a:round/>
            </a:ln>
            <a:effectLst/>
          </c:spPr>
          <c:marker>
            <c:symbol val="none"/>
          </c:marker>
          <c:cat>
            <c:strRef>
              <c:f>Sheet1!$A$2:$A$6</c:f>
              <c:strCache>
                <c:ptCount val="5"/>
                <c:pt idx="0">
                  <c:v>Maths</c:v>
                </c:pt>
                <c:pt idx="1">
                  <c:v>SPAG*</c:v>
                </c:pt>
                <c:pt idx="2">
                  <c:v>Reading</c:v>
                </c:pt>
                <c:pt idx="3">
                  <c:v>Writing **</c:v>
                </c:pt>
                <c:pt idx="4">
                  <c:v>Combined †</c:v>
                </c:pt>
              </c:strCache>
            </c:strRef>
          </c:cat>
          <c:val>
            <c:numRef>
              <c:f>Sheet1!$C$2:$C$6</c:f>
              <c:numCache>
                <c:formatCode>0%</c:formatCode>
                <c:ptCount val="5"/>
                <c:pt idx="0">
                  <c:v>0.7</c:v>
                </c:pt>
                <c:pt idx="1">
                  <c:v>0.73</c:v>
                </c:pt>
                <c:pt idx="2">
                  <c:v>0.66</c:v>
                </c:pt>
                <c:pt idx="3">
                  <c:v>0.74</c:v>
                </c:pt>
                <c:pt idx="4">
                  <c:v>0.53</c:v>
                </c:pt>
              </c:numCache>
            </c:numRef>
          </c:val>
          <c:smooth val="0"/>
          <c:extLst>
            <c:ext xmlns:c16="http://schemas.microsoft.com/office/drawing/2014/chart" uri="{C3380CC4-5D6E-409C-BE32-E72D297353CC}">
              <c16:uniqueId val="{00000002-796A-4CAF-ACB7-96B36FA58418}"/>
            </c:ext>
          </c:extLst>
        </c:ser>
        <c:ser>
          <c:idx val="3"/>
          <c:order val="3"/>
          <c:tx>
            <c:strRef>
              <c:f>Sheet1!$E$1</c:f>
              <c:strCache>
                <c:ptCount val="1"/>
                <c:pt idx="0">
                  <c:v>2017 National Av.</c:v>
                </c:pt>
              </c:strCache>
            </c:strRef>
          </c:tx>
          <c:spPr>
            <a:ln w="28575" cap="rnd">
              <a:solidFill>
                <a:schemeClr val="tx1"/>
              </a:solidFill>
              <a:prstDash val="sysDash"/>
              <a:round/>
            </a:ln>
            <a:effectLst/>
          </c:spPr>
          <c:marker>
            <c:symbol val="none"/>
          </c:marker>
          <c:cat>
            <c:strRef>
              <c:f>Sheet1!$A$2:$A$6</c:f>
              <c:strCache>
                <c:ptCount val="5"/>
                <c:pt idx="0">
                  <c:v>Maths</c:v>
                </c:pt>
                <c:pt idx="1">
                  <c:v>SPAG*</c:v>
                </c:pt>
                <c:pt idx="2">
                  <c:v>Reading</c:v>
                </c:pt>
                <c:pt idx="3">
                  <c:v>Writing **</c:v>
                </c:pt>
                <c:pt idx="4">
                  <c:v>Combined †</c:v>
                </c:pt>
              </c:strCache>
            </c:strRef>
          </c:cat>
          <c:val>
            <c:numRef>
              <c:f>Sheet1!$E$2:$E$6</c:f>
              <c:numCache>
                <c:formatCode>0%</c:formatCode>
                <c:ptCount val="5"/>
                <c:pt idx="0">
                  <c:v>0.75</c:v>
                </c:pt>
                <c:pt idx="1">
                  <c:v>0.77</c:v>
                </c:pt>
                <c:pt idx="2">
                  <c:v>0.71</c:v>
                </c:pt>
                <c:pt idx="3">
                  <c:v>0.76</c:v>
                </c:pt>
                <c:pt idx="4">
                  <c:v>0.61</c:v>
                </c:pt>
              </c:numCache>
            </c:numRef>
          </c:val>
          <c:smooth val="0"/>
          <c:extLst>
            <c:ext xmlns:c16="http://schemas.microsoft.com/office/drawing/2014/chart" uri="{C3380CC4-5D6E-409C-BE32-E72D297353CC}">
              <c16:uniqueId val="{00000003-796A-4CAF-ACB7-96B36FA58418}"/>
            </c:ext>
          </c:extLst>
        </c:ser>
        <c:dLbls>
          <c:showLegendKey val="0"/>
          <c:showVal val="0"/>
          <c:showCatName val="0"/>
          <c:showSerName val="0"/>
          <c:showPercent val="0"/>
          <c:showBubbleSize val="0"/>
        </c:dLbls>
        <c:marker val="1"/>
        <c:smooth val="0"/>
        <c:axId val="120543872"/>
        <c:axId val="121975168"/>
      </c:lineChart>
      <c:catAx>
        <c:axId val="1205438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975168"/>
        <c:crosses val="autoZero"/>
        <c:auto val="1"/>
        <c:lblAlgn val="ctr"/>
        <c:lblOffset val="100"/>
        <c:noMultiLvlLbl val="0"/>
      </c:catAx>
      <c:valAx>
        <c:axId val="121975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543872"/>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2A660-7DEB-45BC-A62A-0B67DDC4A391}" type="doc">
      <dgm:prSet loTypeId="urn:microsoft.com/office/officeart/2011/layout/HexagonRadial" loCatId="cycle" qsTypeId="urn:microsoft.com/office/officeart/2005/8/quickstyle/3d1" qsCatId="3D" csTypeId="urn:microsoft.com/office/officeart/2005/8/colors/accent1_2" csCatId="accent1" phldr="1"/>
      <dgm:spPr/>
      <dgm:t>
        <a:bodyPr/>
        <a:lstStyle/>
        <a:p>
          <a:endParaRPr lang="en-US"/>
        </a:p>
      </dgm:t>
    </dgm:pt>
    <dgm:pt modelId="{CC670181-E999-40A8-A881-3B845262D37F}">
      <dgm:prSet phldrT="[Text]" custT="1"/>
      <dgm:spPr>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effectLst>
          <a:outerShdw blurRad="50800" dist="38100" dir="2700000" algn="tl" rotWithShape="0">
            <a:prstClr val="black">
              <a:alpha val="40000"/>
            </a:prstClr>
          </a:outerShdw>
        </a:effectLst>
      </dgm:spPr>
      <dgm:t>
        <a:bodyPr/>
        <a:lstStyle/>
        <a:p>
          <a:r>
            <a:rPr lang="en-GB" sz="1400" b="1" i="0" dirty="0">
              <a:solidFill>
                <a:srgbClr val="FFFF99"/>
              </a:solidFill>
            </a:rPr>
            <a:t>“An aspirational culture in which </a:t>
          </a:r>
          <a:r>
            <a:rPr lang="en-GB" sz="1400" b="1" i="0" dirty="0">
              <a:solidFill>
                <a:srgbClr val="FFFF99"/>
              </a:solidFill>
              <a:latin typeface="Calibri" panose="020F0502020204030204"/>
              <a:ea typeface="+mn-ea"/>
              <a:cs typeface="+mn-cs"/>
            </a:rPr>
            <a:t>pupils</a:t>
          </a:r>
          <a:r>
            <a:rPr lang="en-GB" sz="1400" b="1" i="0" dirty="0">
              <a:solidFill>
                <a:srgbClr val="FFFF99"/>
              </a:solidFill>
            </a:rPr>
            <a:t> are keen to excel”</a:t>
          </a:r>
          <a:endParaRPr lang="en-US" sz="1400" b="1" i="0" dirty="0">
            <a:solidFill>
              <a:srgbClr val="FFFF99"/>
            </a:solidFill>
          </a:endParaRPr>
        </a:p>
      </dgm:t>
    </dgm:pt>
    <dgm:pt modelId="{6383D72A-6581-4709-8FE7-BC179BF28A41}" type="parTrans" cxnId="{AA95F2B7-215A-422A-AAED-C614A033F6B5}">
      <dgm:prSet/>
      <dgm:spPr/>
      <dgm:t>
        <a:bodyPr/>
        <a:lstStyle/>
        <a:p>
          <a:endParaRPr lang="en-US"/>
        </a:p>
      </dgm:t>
    </dgm:pt>
    <dgm:pt modelId="{16528B14-DE0E-4239-92C2-8B840D87D029}" type="sibTrans" cxnId="{AA95F2B7-215A-422A-AAED-C614A033F6B5}">
      <dgm:prSet/>
      <dgm:spPr/>
      <dgm:t>
        <a:bodyPr/>
        <a:lstStyle/>
        <a:p>
          <a:endParaRPr lang="en-US"/>
        </a:p>
      </dgm:t>
    </dgm:pt>
    <dgm:pt modelId="{BD73AFAC-D788-4C55-A6F8-509B2CE2F912}">
      <dgm:prSet phldrT="[Text]" custT="1"/>
      <dgm:spPr>
        <a:solidFill>
          <a:srgbClr val="C10001"/>
        </a:solidFill>
      </dgm:spPr>
      <dgm:t>
        <a:bodyPr/>
        <a:lstStyle/>
        <a:p>
          <a:r>
            <a:rPr lang="en-GB" sz="1100" b="0" dirty="0"/>
            <a:t>“A rich and broad curriculum, with a wide variety of high-quality enrichment experiences”</a:t>
          </a:r>
          <a:endParaRPr lang="en-US" sz="1100" b="0" dirty="0"/>
        </a:p>
      </dgm:t>
    </dgm:pt>
    <dgm:pt modelId="{105508B3-15E9-411C-BAD6-D30EAE1A96C6}" type="parTrans" cxnId="{32E4CBBD-0D2B-4BE5-90CF-4E5FF90FBF5F}">
      <dgm:prSet/>
      <dgm:spPr/>
      <dgm:t>
        <a:bodyPr/>
        <a:lstStyle/>
        <a:p>
          <a:endParaRPr lang="en-US"/>
        </a:p>
      </dgm:t>
    </dgm:pt>
    <dgm:pt modelId="{923421A1-97D9-4E55-BEE2-A0E23325DA3E}" type="sibTrans" cxnId="{32E4CBBD-0D2B-4BE5-90CF-4E5FF90FBF5F}">
      <dgm:prSet/>
      <dgm:spPr/>
      <dgm:t>
        <a:bodyPr/>
        <a:lstStyle/>
        <a:p>
          <a:endParaRPr lang="en-US"/>
        </a:p>
      </dgm:t>
    </dgm:pt>
    <dgm:pt modelId="{9B73291E-932A-4681-A758-7F5B78F0781B}">
      <dgm:prSet phldrT="[Text]" custT="1"/>
      <dgm:spPr>
        <a:solidFill>
          <a:srgbClr val="FF0000"/>
        </a:solidFill>
      </dgm:spPr>
      <dgm:t>
        <a:bodyPr/>
        <a:lstStyle/>
        <a:p>
          <a:r>
            <a:rPr lang="en-GB" sz="1100" dirty="0">
              <a:solidFill>
                <a:srgbClr val="FFFF99"/>
              </a:solidFill>
            </a:rPr>
            <a:t>“A clear focus on achieving the highest quality of teaching and learning”</a:t>
          </a:r>
          <a:endParaRPr lang="en-US" sz="1100" dirty="0">
            <a:solidFill>
              <a:srgbClr val="FFFF99"/>
            </a:solidFill>
          </a:endParaRPr>
        </a:p>
      </dgm:t>
    </dgm:pt>
    <dgm:pt modelId="{53A26376-C892-4D95-9D81-E20D0C04E01B}" type="parTrans" cxnId="{E1224B24-C6BE-45A2-8FDA-ADC5B8A6655D}">
      <dgm:prSet/>
      <dgm:spPr/>
      <dgm:t>
        <a:bodyPr/>
        <a:lstStyle/>
        <a:p>
          <a:endParaRPr lang="en-US"/>
        </a:p>
      </dgm:t>
    </dgm:pt>
    <dgm:pt modelId="{C17D59AC-38DC-407D-A375-B47EFE6D3160}" type="sibTrans" cxnId="{E1224B24-C6BE-45A2-8FDA-ADC5B8A6655D}">
      <dgm:prSet/>
      <dgm:spPr/>
      <dgm:t>
        <a:bodyPr/>
        <a:lstStyle/>
        <a:p>
          <a:endParaRPr lang="en-US"/>
        </a:p>
      </dgm:t>
    </dgm:pt>
    <dgm:pt modelId="{36233939-DE12-4E45-AA41-33565E7D2618}">
      <dgm:prSet phldrT="[Text]" custT="1"/>
      <dgm:spPr>
        <a:solidFill>
          <a:srgbClr val="C10001"/>
        </a:solidFill>
        <a:ln>
          <a:noFill/>
        </a:ln>
        <a:effectLst/>
        <a:scene3d>
          <a:camera prst="orthographicFront"/>
          <a:lightRig rig="flat" dir="t"/>
        </a:scene3d>
        <a:sp3d prstMaterial="plastic">
          <a:bevelT w="120900" h="88900"/>
          <a:bevelB w="88900" h="31750" prst="angle"/>
        </a:sp3d>
      </dgm:spPr>
      <dgm:t>
        <a:bodyPr spcFirstLastPara="0" vert="horz" wrap="square" lIns="13970" tIns="13970" rIns="13970" bIns="13970" numCol="1" spcCol="1270" anchor="ctr" anchorCtr="0"/>
        <a:lstStyle/>
        <a:p>
          <a:pPr marL="0" lvl="0" indent="0" algn="ctr" defTabSz="488950">
            <a:lnSpc>
              <a:spcPct val="90000"/>
            </a:lnSpc>
            <a:spcBef>
              <a:spcPct val="0"/>
            </a:spcBef>
            <a:spcAft>
              <a:spcPct val="35000"/>
            </a:spcAft>
            <a:buNone/>
          </a:pPr>
          <a:r>
            <a:rPr lang="en-GB" sz="1100" b="0" kern="1200" dirty="0">
              <a:solidFill>
                <a:prstClr val="white"/>
              </a:solidFill>
              <a:latin typeface="Calibri" panose="020F0502020204030204"/>
              <a:ea typeface="+mn-ea"/>
              <a:cs typeface="+mn-cs"/>
            </a:rPr>
            <a:t>“Staff know each pupil particularly well, their individual needs &amp; adapt to ensure learning is appropriately pitched”</a:t>
          </a:r>
          <a:endParaRPr lang="en-US" sz="1100" b="0" kern="1200" dirty="0">
            <a:solidFill>
              <a:prstClr val="white"/>
            </a:solidFill>
            <a:latin typeface="Calibri" panose="020F0502020204030204"/>
            <a:ea typeface="+mn-ea"/>
            <a:cs typeface="+mn-cs"/>
          </a:endParaRPr>
        </a:p>
      </dgm:t>
    </dgm:pt>
    <dgm:pt modelId="{03244CB9-FEE9-4E9D-A502-91085D5E2AD6}" type="parTrans" cxnId="{E1A5BCB3-0602-4A45-9135-7C522265C937}">
      <dgm:prSet/>
      <dgm:spPr/>
      <dgm:t>
        <a:bodyPr/>
        <a:lstStyle/>
        <a:p>
          <a:endParaRPr lang="en-US"/>
        </a:p>
      </dgm:t>
    </dgm:pt>
    <dgm:pt modelId="{ACD66AB3-72DB-4CFD-800D-78154BB9B2C3}" type="sibTrans" cxnId="{E1A5BCB3-0602-4A45-9135-7C522265C937}">
      <dgm:prSet/>
      <dgm:spPr/>
      <dgm:t>
        <a:bodyPr/>
        <a:lstStyle/>
        <a:p>
          <a:endParaRPr lang="en-US"/>
        </a:p>
      </dgm:t>
    </dgm:pt>
    <dgm:pt modelId="{C0C0B90E-52B7-4725-A224-046A92024EAB}">
      <dgm:prSet phldrT="[Text]" custT="1"/>
      <dgm:spPr>
        <a:solidFill>
          <a:srgbClr val="FF0000"/>
        </a:solidFill>
        <a:ln>
          <a:noFill/>
        </a:ln>
        <a:effectLst/>
        <a:scene3d>
          <a:camera prst="orthographicFront"/>
          <a:lightRig rig="flat" dir="t"/>
        </a:scene3d>
        <a:sp3d prstMaterial="plastic">
          <a:bevelT w="120900" h="88900"/>
          <a:bevelB w="88900" h="31750" prst="angle"/>
        </a:sp3d>
      </dgm:spPr>
      <dgm:t>
        <a:bodyPr spcFirstLastPara="0" vert="horz" wrap="square" lIns="13970" tIns="13970" rIns="13970" bIns="13970" numCol="1" spcCol="1270" anchor="ctr" anchorCtr="0"/>
        <a:lstStyle/>
        <a:p>
          <a:pPr marL="0" lvl="0" indent="0" algn="ctr" defTabSz="488950">
            <a:lnSpc>
              <a:spcPct val="90000"/>
            </a:lnSpc>
            <a:spcBef>
              <a:spcPct val="0"/>
            </a:spcBef>
            <a:spcAft>
              <a:spcPct val="35000"/>
            </a:spcAft>
            <a:buNone/>
          </a:pPr>
          <a:r>
            <a:rPr lang="en-GB" sz="1100" kern="1200" dirty="0">
              <a:solidFill>
                <a:srgbClr val="FFFF99"/>
              </a:solidFill>
              <a:latin typeface="Calibri" panose="020F0502020204030204"/>
              <a:ea typeface="+mn-ea"/>
              <a:cs typeface="+mn-cs"/>
            </a:rPr>
            <a:t>“Pupils are articulate, confident &amp; display very positive attitudes towards learning, their school and each other”</a:t>
          </a:r>
          <a:endParaRPr lang="en-US" sz="1100" kern="1200" dirty="0">
            <a:solidFill>
              <a:srgbClr val="FFFF99"/>
            </a:solidFill>
            <a:latin typeface="Calibri" panose="020F0502020204030204"/>
            <a:ea typeface="+mn-ea"/>
            <a:cs typeface="+mn-cs"/>
          </a:endParaRPr>
        </a:p>
      </dgm:t>
    </dgm:pt>
    <dgm:pt modelId="{86EE807D-755B-4E90-A55E-5D85F2DE4F8F}" type="parTrans" cxnId="{92C62EAB-8399-46EA-8B5E-06623D9A3BCE}">
      <dgm:prSet/>
      <dgm:spPr/>
      <dgm:t>
        <a:bodyPr/>
        <a:lstStyle/>
        <a:p>
          <a:endParaRPr lang="en-US"/>
        </a:p>
      </dgm:t>
    </dgm:pt>
    <dgm:pt modelId="{3361BE8A-FCEB-4FEF-8533-984C69D5728F}" type="sibTrans" cxnId="{92C62EAB-8399-46EA-8B5E-06623D9A3BCE}">
      <dgm:prSet/>
      <dgm:spPr/>
      <dgm:t>
        <a:bodyPr/>
        <a:lstStyle/>
        <a:p>
          <a:endParaRPr lang="en-US"/>
        </a:p>
      </dgm:t>
    </dgm:pt>
    <dgm:pt modelId="{9EEAEBA8-0F3A-41FE-A456-91B675B22A84}">
      <dgm:prSet phldrT="[Text]" custT="1"/>
      <dgm:spPr>
        <a:solidFill>
          <a:srgbClr val="C10001"/>
        </a:solidFill>
        <a:ln>
          <a:noFill/>
        </a:ln>
        <a:effectLst/>
        <a:scene3d>
          <a:camera prst="orthographicFront"/>
          <a:lightRig rig="flat" dir="t"/>
        </a:scene3d>
        <a:sp3d prstMaterial="plastic">
          <a:bevelT w="120900" h="88900"/>
          <a:bevelB w="88900" h="31750" prst="angle"/>
        </a:sp3d>
      </dgm:spPr>
      <dgm:t>
        <a:bodyPr spcFirstLastPara="0" vert="horz" wrap="square" lIns="13970" tIns="13970" rIns="13970" bIns="13970" numCol="1" spcCol="1270" anchor="ctr" anchorCtr="0"/>
        <a:lstStyle/>
        <a:p>
          <a:pPr marL="0" lvl="0" indent="0" algn="ctr" defTabSz="488950">
            <a:lnSpc>
              <a:spcPct val="90000"/>
            </a:lnSpc>
            <a:spcBef>
              <a:spcPct val="0"/>
            </a:spcBef>
            <a:spcAft>
              <a:spcPct val="35000"/>
            </a:spcAft>
            <a:buNone/>
          </a:pPr>
          <a:r>
            <a:rPr lang="en-GB" sz="1100" b="0" kern="1200" dirty="0">
              <a:solidFill>
                <a:prstClr val="white"/>
              </a:solidFill>
              <a:latin typeface="Calibri" panose="020F0502020204030204"/>
              <a:ea typeface="+mn-ea"/>
              <a:cs typeface="+mn-cs"/>
            </a:rPr>
            <a:t>“A particularly nurturing and inclusive community atmosphere”</a:t>
          </a:r>
          <a:endParaRPr lang="en-US" sz="1100" b="0" kern="1200" dirty="0">
            <a:solidFill>
              <a:prstClr val="white"/>
            </a:solidFill>
            <a:latin typeface="Calibri" panose="020F0502020204030204"/>
            <a:ea typeface="+mn-ea"/>
            <a:cs typeface="+mn-cs"/>
          </a:endParaRPr>
        </a:p>
      </dgm:t>
    </dgm:pt>
    <dgm:pt modelId="{C546E8B0-6E41-4ADE-A8E2-892250F30C02}" type="parTrans" cxnId="{0B3CBABF-7AF7-4B01-9344-54E296013F92}">
      <dgm:prSet/>
      <dgm:spPr/>
      <dgm:t>
        <a:bodyPr/>
        <a:lstStyle/>
        <a:p>
          <a:endParaRPr lang="en-US"/>
        </a:p>
      </dgm:t>
    </dgm:pt>
    <dgm:pt modelId="{5068DB39-7E99-420B-AD40-65F79C108585}" type="sibTrans" cxnId="{0B3CBABF-7AF7-4B01-9344-54E296013F92}">
      <dgm:prSet/>
      <dgm:spPr/>
      <dgm:t>
        <a:bodyPr/>
        <a:lstStyle/>
        <a:p>
          <a:endParaRPr lang="en-US"/>
        </a:p>
      </dgm:t>
    </dgm:pt>
    <dgm:pt modelId="{5A3A7C1E-7190-4EDB-8032-9DD451380554}">
      <dgm:prSet phldrT="[Text]" custT="1"/>
      <dgm:spPr>
        <a:solidFill>
          <a:srgbClr val="FF0000"/>
        </a:solidFill>
        <a:ln>
          <a:noFill/>
        </a:ln>
        <a:effectLst/>
        <a:scene3d>
          <a:camera prst="orthographicFront"/>
          <a:lightRig rig="flat" dir="t"/>
        </a:scene3d>
        <a:sp3d prstMaterial="plastic">
          <a:bevelT w="120900" h="88900"/>
          <a:bevelB w="88900" h="31750" prst="angle"/>
        </a:sp3d>
      </dgm:spPr>
      <dgm:t>
        <a:bodyPr spcFirstLastPara="0" vert="horz" wrap="square" lIns="13970" tIns="13970" rIns="13970" bIns="13970" numCol="1" spcCol="1270" anchor="ctr" anchorCtr="0"/>
        <a:lstStyle/>
        <a:p>
          <a:pPr marL="0" lvl="0" indent="0" algn="ctr" defTabSz="488950">
            <a:lnSpc>
              <a:spcPct val="90000"/>
            </a:lnSpc>
            <a:spcBef>
              <a:spcPct val="0"/>
            </a:spcBef>
            <a:spcAft>
              <a:spcPct val="35000"/>
            </a:spcAft>
            <a:buNone/>
          </a:pPr>
          <a:r>
            <a:rPr lang="en-GB" sz="1100" kern="1200" dirty="0">
              <a:solidFill>
                <a:srgbClr val="FFFF99"/>
              </a:solidFill>
              <a:latin typeface="Calibri" panose="020F0502020204030204"/>
              <a:ea typeface="+mn-ea"/>
              <a:cs typeface="+mn-cs"/>
            </a:rPr>
            <a:t>“All groups of pupils, including disadvantaged </a:t>
          </a:r>
          <a:r>
            <a:rPr lang="en-GB" sz="1100" b="0" kern="1200" dirty="0">
              <a:solidFill>
                <a:srgbClr val="FFFF99"/>
              </a:solidFill>
              <a:latin typeface="Calibri" panose="020F0502020204030204"/>
              <a:ea typeface="+mn-ea"/>
              <a:cs typeface="+mn-cs"/>
            </a:rPr>
            <a:t>pupils</a:t>
          </a:r>
          <a:r>
            <a:rPr lang="en-GB" sz="1100" kern="1200" dirty="0">
              <a:solidFill>
                <a:srgbClr val="FFFF99"/>
              </a:solidFill>
              <a:latin typeface="Calibri" panose="020F0502020204030204"/>
              <a:ea typeface="+mn-ea"/>
              <a:cs typeface="+mn-cs"/>
            </a:rPr>
            <a:t> and those with SEND, make strong progress across the school”</a:t>
          </a:r>
          <a:endParaRPr lang="en-US" sz="1100" kern="1200" dirty="0">
            <a:solidFill>
              <a:srgbClr val="FFFF99"/>
            </a:solidFill>
            <a:latin typeface="Calibri" panose="020F0502020204030204"/>
            <a:ea typeface="+mn-ea"/>
            <a:cs typeface="+mn-cs"/>
          </a:endParaRPr>
        </a:p>
      </dgm:t>
    </dgm:pt>
    <dgm:pt modelId="{F39133EE-F509-43D6-9F93-342605B7FA13}" type="parTrans" cxnId="{708237D8-3652-4DC2-8F0A-51361E9F1B4F}">
      <dgm:prSet/>
      <dgm:spPr/>
      <dgm:t>
        <a:bodyPr/>
        <a:lstStyle/>
        <a:p>
          <a:endParaRPr lang="en-US"/>
        </a:p>
      </dgm:t>
    </dgm:pt>
    <dgm:pt modelId="{65AC8038-77DE-47CF-A5C2-156DE5AD573C}" type="sibTrans" cxnId="{708237D8-3652-4DC2-8F0A-51361E9F1B4F}">
      <dgm:prSet/>
      <dgm:spPr/>
      <dgm:t>
        <a:bodyPr/>
        <a:lstStyle/>
        <a:p>
          <a:endParaRPr lang="en-US"/>
        </a:p>
      </dgm:t>
    </dgm:pt>
    <dgm:pt modelId="{DB4F2D23-E49D-49E5-B194-6BD495B0375E}">
      <dgm:prSet phldrT="[Text]"/>
      <dgm:spPr/>
      <dgm:t>
        <a:bodyPr/>
        <a:lstStyle/>
        <a:p>
          <a:endParaRPr lang="en-US"/>
        </a:p>
      </dgm:t>
    </dgm:pt>
    <dgm:pt modelId="{1A4CA362-1540-4B26-8484-E2010387D59B}" type="parTrans" cxnId="{56B5D4B2-C4A0-4796-96D6-289524AF5096}">
      <dgm:prSet/>
      <dgm:spPr/>
      <dgm:t>
        <a:bodyPr/>
        <a:lstStyle/>
        <a:p>
          <a:endParaRPr lang="en-US"/>
        </a:p>
      </dgm:t>
    </dgm:pt>
    <dgm:pt modelId="{0EFB13E2-8260-46FD-9B03-C4B4690204FF}" type="sibTrans" cxnId="{56B5D4B2-C4A0-4796-96D6-289524AF5096}">
      <dgm:prSet/>
      <dgm:spPr/>
      <dgm:t>
        <a:bodyPr/>
        <a:lstStyle/>
        <a:p>
          <a:endParaRPr lang="en-US"/>
        </a:p>
      </dgm:t>
    </dgm:pt>
    <dgm:pt modelId="{D0D88DD3-82EB-4537-932F-DF0AE20E5E7C}" type="pres">
      <dgm:prSet presAssocID="{CC12A660-7DEB-45BC-A62A-0B67DDC4A391}" presName="Name0" presStyleCnt="0">
        <dgm:presLayoutVars>
          <dgm:chMax val="1"/>
          <dgm:chPref val="1"/>
          <dgm:dir/>
          <dgm:animOne val="branch"/>
          <dgm:animLvl val="lvl"/>
        </dgm:presLayoutVars>
      </dgm:prSet>
      <dgm:spPr/>
    </dgm:pt>
    <dgm:pt modelId="{B08CFA56-3573-41D7-8238-DB8E6B602081}" type="pres">
      <dgm:prSet presAssocID="{CC670181-E999-40A8-A881-3B845262D37F}" presName="Parent" presStyleLbl="node0" presStyleIdx="0" presStyleCnt="1">
        <dgm:presLayoutVars>
          <dgm:chMax val="6"/>
          <dgm:chPref val="6"/>
        </dgm:presLayoutVars>
      </dgm:prSet>
      <dgm:spPr/>
    </dgm:pt>
    <dgm:pt modelId="{74B37F8C-3A04-45F9-AD71-17F51377F159}" type="pres">
      <dgm:prSet presAssocID="{BD73AFAC-D788-4C55-A6F8-509B2CE2F912}" presName="Accent1" presStyleCnt="0"/>
      <dgm:spPr/>
    </dgm:pt>
    <dgm:pt modelId="{30453C75-4CB6-478D-B4A3-1EF4D5D0BF59}" type="pres">
      <dgm:prSet presAssocID="{BD73AFAC-D788-4C55-A6F8-509B2CE2F912}" presName="Accent" presStyleLbl="bgShp" presStyleIdx="0" presStyleCnt="6"/>
      <dgm:spPr/>
    </dgm:pt>
    <dgm:pt modelId="{316ED3F3-C9DD-474A-890C-72AD38B8FEE3}" type="pres">
      <dgm:prSet presAssocID="{BD73AFAC-D788-4C55-A6F8-509B2CE2F912}" presName="Child1" presStyleLbl="node1" presStyleIdx="0" presStyleCnt="6">
        <dgm:presLayoutVars>
          <dgm:chMax val="0"/>
          <dgm:chPref val="0"/>
          <dgm:bulletEnabled val="1"/>
        </dgm:presLayoutVars>
      </dgm:prSet>
      <dgm:spPr/>
    </dgm:pt>
    <dgm:pt modelId="{140162B6-B33D-489E-A65B-1AECD19693EF}" type="pres">
      <dgm:prSet presAssocID="{9B73291E-932A-4681-A758-7F5B78F0781B}" presName="Accent2" presStyleCnt="0"/>
      <dgm:spPr/>
    </dgm:pt>
    <dgm:pt modelId="{FFEC659C-4FE1-4267-9E3F-981CDDD871AF}" type="pres">
      <dgm:prSet presAssocID="{9B73291E-932A-4681-A758-7F5B78F0781B}" presName="Accent" presStyleLbl="bgShp" presStyleIdx="1" presStyleCnt="6"/>
      <dgm:spPr>
        <a:solidFill>
          <a:srgbClr val="ABD373"/>
        </a:solidFill>
        <a:effectLst>
          <a:outerShdw blurRad="50800" dist="38100" dir="2700000" algn="tl" rotWithShape="0">
            <a:prstClr val="black">
              <a:alpha val="40000"/>
            </a:prstClr>
          </a:outerShdw>
        </a:effectLst>
      </dgm:spPr>
    </dgm:pt>
    <dgm:pt modelId="{B05F3831-2436-4018-9628-ED0B522180F3}" type="pres">
      <dgm:prSet presAssocID="{9B73291E-932A-4681-A758-7F5B78F0781B}" presName="Child2" presStyleLbl="node1" presStyleIdx="1" presStyleCnt="6">
        <dgm:presLayoutVars>
          <dgm:chMax val="0"/>
          <dgm:chPref val="0"/>
          <dgm:bulletEnabled val="1"/>
        </dgm:presLayoutVars>
      </dgm:prSet>
      <dgm:spPr/>
    </dgm:pt>
    <dgm:pt modelId="{7112F6AB-9A2B-4859-BC03-25053808A38F}" type="pres">
      <dgm:prSet presAssocID="{36233939-DE12-4E45-AA41-33565E7D2618}" presName="Accent3" presStyleCnt="0"/>
      <dgm:spPr/>
    </dgm:pt>
    <dgm:pt modelId="{47795263-AD2A-410C-A6D1-536870BA5F2C}" type="pres">
      <dgm:prSet presAssocID="{36233939-DE12-4E45-AA41-33565E7D2618}" presName="Accent" presStyleLbl="bgShp" presStyleIdx="2" presStyleCnt="6"/>
      <dgm:spPr>
        <a:xfrm>
          <a:off x="4408461" y="1914521"/>
          <a:ext cx="736604" cy="634682"/>
        </a:xfrm>
        <a:prstGeom prst="hexagon">
          <a:avLst>
            <a:gd name="adj" fmla="val 28900"/>
            <a:gd name="vf" fmla="val 115470"/>
          </a:avLst>
        </a:prstGeom>
        <a:solidFill>
          <a:srgbClr val="ABD373"/>
        </a:solidFill>
        <a:ln>
          <a:noFill/>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gm:spPr>
    </dgm:pt>
    <dgm:pt modelId="{CB941AB3-2975-47F9-94D3-FC2A67673364}" type="pres">
      <dgm:prSet presAssocID="{36233939-DE12-4E45-AA41-33565E7D2618}" presName="Child3" presStyleLbl="node1" presStyleIdx="2" presStyleCnt="6">
        <dgm:presLayoutVars>
          <dgm:chMax val="0"/>
          <dgm:chPref val="0"/>
          <dgm:bulletEnabled val="1"/>
        </dgm:presLayoutVars>
      </dgm:prSet>
      <dgm:spPr>
        <a:xfrm>
          <a:off x="3973402" y="2524921"/>
          <a:ext cx="1599912" cy="1384111"/>
        </a:xfrm>
        <a:prstGeom prst="hexagon">
          <a:avLst>
            <a:gd name="adj" fmla="val 28570"/>
            <a:gd name="vf" fmla="val 115470"/>
          </a:avLst>
        </a:prstGeom>
      </dgm:spPr>
    </dgm:pt>
    <dgm:pt modelId="{7EC39AC1-E363-4F4A-9892-38DA5FF6D05C}" type="pres">
      <dgm:prSet presAssocID="{C0C0B90E-52B7-4725-A224-046A92024EAB}" presName="Accent4" presStyleCnt="0"/>
      <dgm:spPr/>
    </dgm:pt>
    <dgm:pt modelId="{32C5FC54-2E1E-4CFE-87FC-A27F521F1E45}" type="pres">
      <dgm:prSet presAssocID="{C0C0B90E-52B7-4725-A224-046A92024EAB}" presName="Accent" presStyleLbl="bgShp" presStyleIdx="3" presStyleCnt="6"/>
      <dgm:spPr>
        <a:xfrm>
          <a:off x="3811276" y="3253877"/>
          <a:ext cx="736604" cy="634682"/>
        </a:xfrm>
        <a:prstGeom prst="hexagon">
          <a:avLst>
            <a:gd name="adj" fmla="val 28900"/>
            <a:gd name="vf" fmla="val 115470"/>
          </a:avLst>
        </a:prstGeom>
        <a:solidFill>
          <a:srgbClr val="ABD373"/>
        </a:solidFill>
        <a:ln>
          <a:noFill/>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gm:spPr>
    </dgm:pt>
    <dgm:pt modelId="{5E73E4F7-6704-4568-9464-F0FC93DC64EA}" type="pres">
      <dgm:prSet presAssocID="{C0C0B90E-52B7-4725-A224-046A92024EAB}" presName="Child4" presStyleLbl="node1" presStyleIdx="3" presStyleCnt="6">
        <dgm:presLayoutVars>
          <dgm:chMax val="0"/>
          <dgm:chPref val="0"/>
          <dgm:bulletEnabled val="1"/>
        </dgm:presLayoutVars>
      </dgm:prSet>
      <dgm:spPr>
        <a:xfrm>
          <a:off x="2506096" y="3377195"/>
          <a:ext cx="1599912" cy="1384111"/>
        </a:xfrm>
        <a:prstGeom prst="hexagon">
          <a:avLst>
            <a:gd name="adj" fmla="val 28570"/>
            <a:gd name="vf" fmla="val 115470"/>
          </a:avLst>
        </a:prstGeom>
      </dgm:spPr>
    </dgm:pt>
    <dgm:pt modelId="{AA5ABA4E-DE8B-4169-ADF8-C829AAEA2734}" type="pres">
      <dgm:prSet presAssocID="{9EEAEBA8-0F3A-41FE-A456-91B675B22A84}" presName="Accent5" presStyleCnt="0"/>
      <dgm:spPr/>
    </dgm:pt>
    <dgm:pt modelId="{7069CF9B-34A4-483E-B3AF-669B63977DD3}" type="pres">
      <dgm:prSet presAssocID="{9EEAEBA8-0F3A-41FE-A456-91B675B22A84}" presName="Accent" presStyleLbl="bgShp" presStyleIdx="4" presStyleCnt="6"/>
      <dgm:spPr>
        <a:xfrm>
          <a:off x="2329893" y="3392907"/>
          <a:ext cx="736604" cy="634682"/>
        </a:xfrm>
        <a:prstGeom prst="hexagon">
          <a:avLst>
            <a:gd name="adj" fmla="val 28900"/>
            <a:gd name="vf" fmla="val 115470"/>
          </a:avLst>
        </a:prstGeom>
        <a:solidFill>
          <a:srgbClr val="ABD373"/>
        </a:solidFill>
        <a:ln>
          <a:noFill/>
        </a:ln>
        <a:effectLst>
          <a:outerShdw blurRad="50800" dist="38100" dir="8100000" algn="tr" rotWithShape="0">
            <a:prstClr val="black">
              <a:alpha val="40000"/>
            </a:prstClr>
          </a:outerShdw>
        </a:effectLst>
        <a:scene3d>
          <a:camera prst="orthographicFront"/>
          <a:lightRig rig="flat" dir="t"/>
        </a:scene3d>
        <a:sp3d z="-190500" extrusionH="12700" prstMaterial="plastic">
          <a:bevelT w="50800" h="50800"/>
        </a:sp3d>
      </dgm:spPr>
    </dgm:pt>
    <dgm:pt modelId="{F14C8B62-A592-44EC-892B-B4A1DC5C61D8}" type="pres">
      <dgm:prSet presAssocID="{9EEAEBA8-0F3A-41FE-A456-91B675B22A84}" presName="Child5" presStyleLbl="node1" presStyleIdx="4" presStyleCnt="6">
        <dgm:presLayoutVars>
          <dgm:chMax val="0"/>
          <dgm:chPref val="0"/>
          <dgm:bulletEnabled val="1"/>
        </dgm:presLayoutVars>
      </dgm:prSet>
      <dgm:spPr>
        <a:xfrm>
          <a:off x="1031979" y="2525873"/>
          <a:ext cx="1599912" cy="1384111"/>
        </a:xfrm>
        <a:prstGeom prst="hexagon">
          <a:avLst>
            <a:gd name="adj" fmla="val 28570"/>
            <a:gd name="vf" fmla="val 115470"/>
          </a:avLst>
        </a:prstGeom>
      </dgm:spPr>
    </dgm:pt>
    <dgm:pt modelId="{4B0F5081-C750-4779-B3DF-6E1235E01131}" type="pres">
      <dgm:prSet presAssocID="{5A3A7C1E-7190-4EDB-8032-9DD451380554}" presName="Accent6" presStyleCnt="0"/>
      <dgm:spPr/>
    </dgm:pt>
    <dgm:pt modelId="{92697747-420A-4227-8365-875B8D1C8AF2}" type="pres">
      <dgm:prSet presAssocID="{5A3A7C1E-7190-4EDB-8032-9DD451380554}" presName="Accent" presStyleLbl="bgShp" presStyleIdx="5" presStyleCnt="6"/>
      <dgm:spPr>
        <a:xfrm>
          <a:off x="1456140" y="2206865"/>
          <a:ext cx="736604" cy="634682"/>
        </a:xfrm>
        <a:prstGeom prst="hexagon">
          <a:avLst>
            <a:gd name="adj" fmla="val 28900"/>
            <a:gd name="vf" fmla="val 115470"/>
          </a:avLst>
        </a:prstGeom>
        <a:solidFill>
          <a:srgbClr val="ABD373"/>
        </a:solidFill>
        <a:ln>
          <a:noFill/>
        </a:ln>
        <a:effectLst>
          <a:outerShdw blurRad="50800" dist="38100" dir="10800000" algn="r" rotWithShape="0">
            <a:prstClr val="black">
              <a:alpha val="40000"/>
            </a:prstClr>
          </a:outerShdw>
        </a:effectLst>
        <a:scene3d>
          <a:camera prst="orthographicFront"/>
          <a:lightRig rig="flat" dir="t"/>
        </a:scene3d>
        <a:sp3d z="-190500" extrusionH="12700" prstMaterial="plastic">
          <a:bevelT w="50800" h="50800"/>
        </a:sp3d>
      </dgm:spPr>
    </dgm:pt>
    <dgm:pt modelId="{82210418-7BAE-40FA-93F9-CF56AEE6886B}" type="pres">
      <dgm:prSet presAssocID="{5A3A7C1E-7190-4EDB-8032-9DD451380554}" presName="Child6" presStyleLbl="node1" presStyleIdx="5" presStyleCnt="6">
        <dgm:presLayoutVars>
          <dgm:chMax val="0"/>
          <dgm:chPref val="0"/>
          <dgm:bulletEnabled val="1"/>
        </dgm:presLayoutVars>
      </dgm:prSet>
      <dgm:spPr>
        <a:xfrm>
          <a:off x="1031979" y="849417"/>
          <a:ext cx="1599912" cy="1384111"/>
        </a:xfrm>
        <a:prstGeom prst="hexagon">
          <a:avLst>
            <a:gd name="adj" fmla="val 28570"/>
            <a:gd name="vf" fmla="val 115470"/>
          </a:avLst>
        </a:prstGeom>
      </dgm:spPr>
    </dgm:pt>
  </dgm:ptLst>
  <dgm:cxnLst>
    <dgm:cxn modelId="{F447D91A-C73E-4269-962D-B3AD53BAC3F1}" type="presOf" srcId="{36233939-DE12-4E45-AA41-33565E7D2618}" destId="{CB941AB3-2975-47F9-94D3-FC2A67673364}" srcOrd="0" destOrd="0" presId="urn:microsoft.com/office/officeart/2011/layout/HexagonRadial"/>
    <dgm:cxn modelId="{E1224B24-C6BE-45A2-8FDA-ADC5B8A6655D}" srcId="{CC670181-E999-40A8-A881-3B845262D37F}" destId="{9B73291E-932A-4681-A758-7F5B78F0781B}" srcOrd="1" destOrd="0" parTransId="{53A26376-C892-4D95-9D81-E20D0C04E01B}" sibTransId="{C17D59AC-38DC-407D-A375-B47EFE6D3160}"/>
    <dgm:cxn modelId="{638FB138-9B67-41A1-B871-59DABA7CED01}" type="presOf" srcId="{CC670181-E999-40A8-A881-3B845262D37F}" destId="{B08CFA56-3573-41D7-8238-DB8E6B602081}" srcOrd="0" destOrd="0" presId="urn:microsoft.com/office/officeart/2011/layout/HexagonRadial"/>
    <dgm:cxn modelId="{50A50D7B-ECFD-417B-A984-989DA4AF1274}" type="presOf" srcId="{C0C0B90E-52B7-4725-A224-046A92024EAB}" destId="{5E73E4F7-6704-4568-9464-F0FC93DC64EA}" srcOrd="0" destOrd="0" presId="urn:microsoft.com/office/officeart/2011/layout/HexagonRadial"/>
    <dgm:cxn modelId="{131BCE89-165B-441D-AEA1-6E62924AFDD7}" type="presOf" srcId="{CC12A660-7DEB-45BC-A62A-0B67DDC4A391}" destId="{D0D88DD3-82EB-4537-932F-DF0AE20E5E7C}" srcOrd="0" destOrd="0" presId="urn:microsoft.com/office/officeart/2011/layout/HexagonRadial"/>
    <dgm:cxn modelId="{3155D1A0-400B-46EA-906B-1D9BABB2887F}" type="presOf" srcId="{5A3A7C1E-7190-4EDB-8032-9DD451380554}" destId="{82210418-7BAE-40FA-93F9-CF56AEE6886B}" srcOrd="0" destOrd="0" presId="urn:microsoft.com/office/officeart/2011/layout/HexagonRadial"/>
    <dgm:cxn modelId="{590881A9-69FE-4FB2-8062-BBF49B5A1241}" type="presOf" srcId="{9EEAEBA8-0F3A-41FE-A456-91B675B22A84}" destId="{F14C8B62-A592-44EC-892B-B4A1DC5C61D8}" srcOrd="0" destOrd="0" presId="urn:microsoft.com/office/officeart/2011/layout/HexagonRadial"/>
    <dgm:cxn modelId="{92C62EAB-8399-46EA-8B5E-06623D9A3BCE}" srcId="{CC670181-E999-40A8-A881-3B845262D37F}" destId="{C0C0B90E-52B7-4725-A224-046A92024EAB}" srcOrd="3" destOrd="0" parTransId="{86EE807D-755B-4E90-A55E-5D85F2DE4F8F}" sibTransId="{3361BE8A-FCEB-4FEF-8533-984C69D5728F}"/>
    <dgm:cxn modelId="{56B5D4B2-C4A0-4796-96D6-289524AF5096}" srcId="{CC670181-E999-40A8-A881-3B845262D37F}" destId="{DB4F2D23-E49D-49E5-B194-6BD495B0375E}" srcOrd="6" destOrd="0" parTransId="{1A4CA362-1540-4B26-8484-E2010387D59B}" sibTransId="{0EFB13E2-8260-46FD-9B03-C4B4690204FF}"/>
    <dgm:cxn modelId="{F17796B3-E085-4980-9D8B-C777371CDE5D}" type="presOf" srcId="{BD73AFAC-D788-4C55-A6F8-509B2CE2F912}" destId="{316ED3F3-C9DD-474A-890C-72AD38B8FEE3}" srcOrd="0" destOrd="0" presId="urn:microsoft.com/office/officeart/2011/layout/HexagonRadial"/>
    <dgm:cxn modelId="{E1A5BCB3-0602-4A45-9135-7C522265C937}" srcId="{CC670181-E999-40A8-A881-3B845262D37F}" destId="{36233939-DE12-4E45-AA41-33565E7D2618}" srcOrd="2" destOrd="0" parTransId="{03244CB9-FEE9-4E9D-A502-91085D5E2AD6}" sibTransId="{ACD66AB3-72DB-4CFD-800D-78154BB9B2C3}"/>
    <dgm:cxn modelId="{AA95F2B7-215A-422A-AAED-C614A033F6B5}" srcId="{CC12A660-7DEB-45BC-A62A-0B67DDC4A391}" destId="{CC670181-E999-40A8-A881-3B845262D37F}" srcOrd="0" destOrd="0" parTransId="{6383D72A-6581-4709-8FE7-BC179BF28A41}" sibTransId="{16528B14-DE0E-4239-92C2-8B840D87D029}"/>
    <dgm:cxn modelId="{32E4CBBD-0D2B-4BE5-90CF-4E5FF90FBF5F}" srcId="{CC670181-E999-40A8-A881-3B845262D37F}" destId="{BD73AFAC-D788-4C55-A6F8-509B2CE2F912}" srcOrd="0" destOrd="0" parTransId="{105508B3-15E9-411C-BAD6-D30EAE1A96C6}" sibTransId="{923421A1-97D9-4E55-BEE2-A0E23325DA3E}"/>
    <dgm:cxn modelId="{0B3CBABF-7AF7-4B01-9344-54E296013F92}" srcId="{CC670181-E999-40A8-A881-3B845262D37F}" destId="{9EEAEBA8-0F3A-41FE-A456-91B675B22A84}" srcOrd="4" destOrd="0" parTransId="{C546E8B0-6E41-4ADE-A8E2-892250F30C02}" sibTransId="{5068DB39-7E99-420B-AD40-65F79C108585}"/>
    <dgm:cxn modelId="{708237D8-3652-4DC2-8F0A-51361E9F1B4F}" srcId="{CC670181-E999-40A8-A881-3B845262D37F}" destId="{5A3A7C1E-7190-4EDB-8032-9DD451380554}" srcOrd="5" destOrd="0" parTransId="{F39133EE-F509-43D6-9F93-342605B7FA13}" sibTransId="{65AC8038-77DE-47CF-A5C2-156DE5AD573C}"/>
    <dgm:cxn modelId="{7109C0FD-AD51-41F2-8976-22222A02D280}" type="presOf" srcId="{9B73291E-932A-4681-A758-7F5B78F0781B}" destId="{B05F3831-2436-4018-9628-ED0B522180F3}" srcOrd="0" destOrd="0" presId="urn:microsoft.com/office/officeart/2011/layout/HexagonRadial"/>
    <dgm:cxn modelId="{77F40E22-9CDC-45DA-B1C0-548245D1FDA0}" type="presParOf" srcId="{D0D88DD3-82EB-4537-932F-DF0AE20E5E7C}" destId="{B08CFA56-3573-41D7-8238-DB8E6B602081}" srcOrd="0" destOrd="0" presId="urn:microsoft.com/office/officeart/2011/layout/HexagonRadial"/>
    <dgm:cxn modelId="{2814CA84-DF02-4616-AC29-7DD617FEA76A}" type="presParOf" srcId="{D0D88DD3-82EB-4537-932F-DF0AE20E5E7C}" destId="{74B37F8C-3A04-45F9-AD71-17F51377F159}" srcOrd="1" destOrd="0" presId="urn:microsoft.com/office/officeart/2011/layout/HexagonRadial"/>
    <dgm:cxn modelId="{5CA8F112-DEFB-443A-9266-D778D7D9B851}" type="presParOf" srcId="{74B37F8C-3A04-45F9-AD71-17F51377F159}" destId="{30453C75-4CB6-478D-B4A3-1EF4D5D0BF59}" srcOrd="0" destOrd="0" presId="urn:microsoft.com/office/officeart/2011/layout/HexagonRadial"/>
    <dgm:cxn modelId="{2799C4E3-F28E-45FB-88B8-63D1D2ACEF66}" type="presParOf" srcId="{D0D88DD3-82EB-4537-932F-DF0AE20E5E7C}" destId="{316ED3F3-C9DD-474A-890C-72AD38B8FEE3}" srcOrd="2" destOrd="0" presId="urn:microsoft.com/office/officeart/2011/layout/HexagonRadial"/>
    <dgm:cxn modelId="{82533103-868E-4597-A876-E4BABC563B7F}" type="presParOf" srcId="{D0D88DD3-82EB-4537-932F-DF0AE20E5E7C}" destId="{140162B6-B33D-489E-A65B-1AECD19693EF}" srcOrd="3" destOrd="0" presId="urn:microsoft.com/office/officeart/2011/layout/HexagonRadial"/>
    <dgm:cxn modelId="{B845091F-3C65-4BD2-8225-EAB139CAD3AA}" type="presParOf" srcId="{140162B6-B33D-489E-A65B-1AECD19693EF}" destId="{FFEC659C-4FE1-4267-9E3F-981CDDD871AF}" srcOrd="0" destOrd="0" presId="urn:microsoft.com/office/officeart/2011/layout/HexagonRadial"/>
    <dgm:cxn modelId="{04308020-6F31-4762-AEE6-5084545A0A68}" type="presParOf" srcId="{D0D88DD3-82EB-4537-932F-DF0AE20E5E7C}" destId="{B05F3831-2436-4018-9628-ED0B522180F3}" srcOrd="4" destOrd="0" presId="urn:microsoft.com/office/officeart/2011/layout/HexagonRadial"/>
    <dgm:cxn modelId="{0C217C13-462C-4F70-9C9E-D27A6EAE72D5}" type="presParOf" srcId="{D0D88DD3-82EB-4537-932F-DF0AE20E5E7C}" destId="{7112F6AB-9A2B-4859-BC03-25053808A38F}" srcOrd="5" destOrd="0" presId="urn:microsoft.com/office/officeart/2011/layout/HexagonRadial"/>
    <dgm:cxn modelId="{C62B6A2C-D62F-4C30-8589-B3E2677D8CF4}" type="presParOf" srcId="{7112F6AB-9A2B-4859-BC03-25053808A38F}" destId="{47795263-AD2A-410C-A6D1-536870BA5F2C}" srcOrd="0" destOrd="0" presId="urn:microsoft.com/office/officeart/2011/layout/HexagonRadial"/>
    <dgm:cxn modelId="{C9B44287-F438-41B3-A7C7-0CF2680101FE}" type="presParOf" srcId="{D0D88DD3-82EB-4537-932F-DF0AE20E5E7C}" destId="{CB941AB3-2975-47F9-94D3-FC2A67673364}" srcOrd="6" destOrd="0" presId="urn:microsoft.com/office/officeart/2011/layout/HexagonRadial"/>
    <dgm:cxn modelId="{6ED79EE3-7B0B-4C51-83BD-324D178A22DF}" type="presParOf" srcId="{D0D88DD3-82EB-4537-932F-DF0AE20E5E7C}" destId="{7EC39AC1-E363-4F4A-9892-38DA5FF6D05C}" srcOrd="7" destOrd="0" presId="urn:microsoft.com/office/officeart/2011/layout/HexagonRadial"/>
    <dgm:cxn modelId="{CC4B1FCF-24DC-427F-ADBD-E00300197856}" type="presParOf" srcId="{7EC39AC1-E363-4F4A-9892-38DA5FF6D05C}" destId="{32C5FC54-2E1E-4CFE-87FC-A27F521F1E45}" srcOrd="0" destOrd="0" presId="urn:microsoft.com/office/officeart/2011/layout/HexagonRadial"/>
    <dgm:cxn modelId="{07037C85-7BC0-46DA-87B0-F6675E3A19C9}" type="presParOf" srcId="{D0D88DD3-82EB-4537-932F-DF0AE20E5E7C}" destId="{5E73E4F7-6704-4568-9464-F0FC93DC64EA}" srcOrd="8" destOrd="0" presId="urn:microsoft.com/office/officeart/2011/layout/HexagonRadial"/>
    <dgm:cxn modelId="{1235EF42-7B5A-49CB-8FE7-B36A875C769A}" type="presParOf" srcId="{D0D88DD3-82EB-4537-932F-DF0AE20E5E7C}" destId="{AA5ABA4E-DE8B-4169-ADF8-C829AAEA2734}" srcOrd="9" destOrd="0" presId="urn:microsoft.com/office/officeart/2011/layout/HexagonRadial"/>
    <dgm:cxn modelId="{B7A31E84-356B-4260-85BC-838B98CC7B05}" type="presParOf" srcId="{AA5ABA4E-DE8B-4169-ADF8-C829AAEA2734}" destId="{7069CF9B-34A4-483E-B3AF-669B63977DD3}" srcOrd="0" destOrd="0" presId="urn:microsoft.com/office/officeart/2011/layout/HexagonRadial"/>
    <dgm:cxn modelId="{3A132C17-3BE3-4D26-A1DA-283827AB86FF}" type="presParOf" srcId="{D0D88DD3-82EB-4537-932F-DF0AE20E5E7C}" destId="{F14C8B62-A592-44EC-892B-B4A1DC5C61D8}" srcOrd="10" destOrd="0" presId="urn:microsoft.com/office/officeart/2011/layout/HexagonRadial"/>
    <dgm:cxn modelId="{F6E9D697-6751-4770-9B85-117F69F39E62}" type="presParOf" srcId="{D0D88DD3-82EB-4537-932F-DF0AE20E5E7C}" destId="{4B0F5081-C750-4779-B3DF-6E1235E01131}" srcOrd="11" destOrd="0" presId="urn:microsoft.com/office/officeart/2011/layout/HexagonRadial"/>
    <dgm:cxn modelId="{99BEE94C-64F3-4978-9B11-C1126991FB46}" type="presParOf" srcId="{4B0F5081-C750-4779-B3DF-6E1235E01131}" destId="{92697747-420A-4227-8365-875B8D1C8AF2}" srcOrd="0" destOrd="0" presId="urn:microsoft.com/office/officeart/2011/layout/HexagonRadial"/>
    <dgm:cxn modelId="{CEB31ABC-D729-41EF-AFCE-6C554956408E}" type="presParOf" srcId="{D0D88DD3-82EB-4537-932F-DF0AE20E5E7C}" destId="{82210418-7BAE-40FA-93F9-CF56AEE6886B}"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1E9FC0-EA30-4B44-8355-94B6C946863E}" type="doc">
      <dgm:prSet loTypeId="urn:microsoft.com/office/officeart/2009/layout/CircleArrowProcess" loCatId="process" qsTypeId="urn:microsoft.com/office/officeart/2005/8/quickstyle/3d1" qsCatId="3D" csTypeId="urn:microsoft.com/office/officeart/2005/8/colors/accent1_2" csCatId="accent1" phldr="1"/>
      <dgm:spPr/>
      <dgm:t>
        <a:bodyPr/>
        <a:lstStyle/>
        <a:p>
          <a:endParaRPr lang="en-US"/>
        </a:p>
      </dgm:t>
    </dgm:pt>
    <dgm:pt modelId="{A185541F-2D64-4949-A643-AF36DD094F98}">
      <dgm:prSet phldrT="[Text]"/>
      <dgm:spPr/>
      <dgm:t>
        <a:bodyPr/>
        <a:lstStyle/>
        <a:p>
          <a:r>
            <a:rPr lang="en-US" dirty="0"/>
            <a:t>Early Years</a:t>
          </a:r>
        </a:p>
      </dgm:t>
    </dgm:pt>
    <dgm:pt modelId="{8936B1A7-25A6-4478-BEA4-2A30B1F870AD}" type="parTrans" cxnId="{131BD40F-BF80-4320-9F7C-1D05EBEC1DD9}">
      <dgm:prSet/>
      <dgm:spPr/>
      <dgm:t>
        <a:bodyPr/>
        <a:lstStyle/>
        <a:p>
          <a:endParaRPr lang="en-US"/>
        </a:p>
      </dgm:t>
    </dgm:pt>
    <dgm:pt modelId="{E3194CEC-95D3-4B98-98D9-817FF745122C}" type="sibTrans" cxnId="{131BD40F-BF80-4320-9F7C-1D05EBEC1DD9}">
      <dgm:prSet/>
      <dgm:spPr/>
      <dgm:t>
        <a:bodyPr/>
        <a:lstStyle/>
        <a:p>
          <a:endParaRPr lang="en-US"/>
        </a:p>
      </dgm:t>
    </dgm:pt>
    <dgm:pt modelId="{DD9F5EFF-7E10-4B45-A712-0B13A6100413}">
      <dgm:prSet phldrT="[Text]"/>
      <dgm:spPr/>
      <dgm:t>
        <a:bodyPr/>
        <a:lstStyle/>
        <a:p>
          <a:r>
            <a:rPr lang="en-US" dirty="0"/>
            <a:t>Key Stage 1</a:t>
          </a:r>
        </a:p>
      </dgm:t>
    </dgm:pt>
    <dgm:pt modelId="{1F3EE698-7000-478C-9463-686564097207}" type="parTrans" cxnId="{1DC3DFDF-8143-4DFE-A95B-B028DD8BF10E}">
      <dgm:prSet/>
      <dgm:spPr/>
      <dgm:t>
        <a:bodyPr/>
        <a:lstStyle/>
        <a:p>
          <a:endParaRPr lang="en-US"/>
        </a:p>
      </dgm:t>
    </dgm:pt>
    <dgm:pt modelId="{1459743C-AA97-4734-929E-21D4D9CB9B44}" type="sibTrans" cxnId="{1DC3DFDF-8143-4DFE-A95B-B028DD8BF10E}">
      <dgm:prSet/>
      <dgm:spPr/>
      <dgm:t>
        <a:bodyPr/>
        <a:lstStyle/>
        <a:p>
          <a:endParaRPr lang="en-US"/>
        </a:p>
      </dgm:t>
    </dgm:pt>
    <dgm:pt modelId="{9E8184DD-B0B1-4902-B9E0-0217678ED4A1}">
      <dgm:prSet phldrT="[Text]"/>
      <dgm:spPr/>
      <dgm:t>
        <a:bodyPr/>
        <a:lstStyle/>
        <a:p>
          <a:r>
            <a:rPr lang="en-US" dirty="0"/>
            <a:t>Key Stage 2</a:t>
          </a:r>
        </a:p>
      </dgm:t>
    </dgm:pt>
    <dgm:pt modelId="{BE7B3C9C-6A6C-4933-A243-EC087793EE87}" type="parTrans" cxnId="{04D4C7FA-58C2-4E9B-82E0-9C811E57BD48}">
      <dgm:prSet/>
      <dgm:spPr/>
      <dgm:t>
        <a:bodyPr/>
        <a:lstStyle/>
        <a:p>
          <a:endParaRPr lang="en-US"/>
        </a:p>
      </dgm:t>
    </dgm:pt>
    <dgm:pt modelId="{400FAC21-6205-4DF8-B2F1-125D8E7E59A9}" type="sibTrans" cxnId="{04D4C7FA-58C2-4E9B-82E0-9C811E57BD48}">
      <dgm:prSet/>
      <dgm:spPr/>
      <dgm:t>
        <a:bodyPr/>
        <a:lstStyle/>
        <a:p>
          <a:endParaRPr lang="en-US"/>
        </a:p>
      </dgm:t>
    </dgm:pt>
    <dgm:pt modelId="{E2AEB0D9-5DA6-4510-8220-051067C4E366}">
      <dgm:prSet phldrT="[Text]" custT="1"/>
      <dgm:spPr/>
      <dgm:t>
        <a:bodyPr/>
        <a:lstStyle/>
        <a:p>
          <a:pPr>
            <a:buFont typeface="Arial" panose="020B0604020202020204" pitchFamily="34" charset="0"/>
            <a:buChar char="•"/>
          </a:pPr>
          <a:r>
            <a:rPr lang="en-GB" sz="1400" dirty="0"/>
            <a:t>High quality provision</a:t>
          </a:r>
          <a:endParaRPr lang="en-US" sz="1400" dirty="0"/>
        </a:p>
      </dgm:t>
    </dgm:pt>
    <dgm:pt modelId="{739481A9-41F6-432F-920F-1E24436D9AD2}" type="parTrans" cxnId="{22A2A711-3326-407D-B268-2DA130F774F8}">
      <dgm:prSet/>
      <dgm:spPr/>
      <dgm:t>
        <a:bodyPr/>
        <a:lstStyle/>
        <a:p>
          <a:endParaRPr lang="en-US"/>
        </a:p>
      </dgm:t>
    </dgm:pt>
    <dgm:pt modelId="{5154409C-4199-4C93-98B3-546C2192798D}" type="sibTrans" cxnId="{22A2A711-3326-407D-B268-2DA130F774F8}">
      <dgm:prSet/>
      <dgm:spPr/>
      <dgm:t>
        <a:bodyPr/>
        <a:lstStyle/>
        <a:p>
          <a:endParaRPr lang="en-US"/>
        </a:p>
      </dgm:t>
    </dgm:pt>
    <dgm:pt modelId="{5197C6AC-DF3F-4EFA-9928-2C8FC46DE33B}">
      <dgm:prSet custT="1"/>
      <dgm:spPr/>
      <dgm:t>
        <a:bodyPr/>
        <a:lstStyle/>
        <a:p>
          <a:r>
            <a:rPr lang="en-GB" sz="1400" dirty="0"/>
            <a:t>Well-planned &amp; stimulating learning opportunities</a:t>
          </a:r>
        </a:p>
      </dgm:t>
    </dgm:pt>
    <dgm:pt modelId="{08C887CF-E739-4F96-9CC4-674D871023C8}" type="parTrans" cxnId="{EAB973F4-1987-4DB3-BA24-01A04E25EEF8}">
      <dgm:prSet/>
      <dgm:spPr/>
      <dgm:t>
        <a:bodyPr/>
        <a:lstStyle/>
        <a:p>
          <a:endParaRPr lang="en-US"/>
        </a:p>
      </dgm:t>
    </dgm:pt>
    <dgm:pt modelId="{A4A9E320-4936-4C8B-B1AD-26A228300AA1}" type="sibTrans" cxnId="{EAB973F4-1987-4DB3-BA24-01A04E25EEF8}">
      <dgm:prSet/>
      <dgm:spPr/>
      <dgm:t>
        <a:bodyPr/>
        <a:lstStyle/>
        <a:p>
          <a:endParaRPr lang="en-US"/>
        </a:p>
      </dgm:t>
    </dgm:pt>
    <dgm:pt modelId="{C70CE5D8-7406-4693-BCBC-993F16765CE1}">
      <dgm:prSet custT="1"/>
      <dgm:spPr/>
      <dgm:t>
        <a:bodyPr/>
        <a:lstStyle/>
        <a:p>
          <a:r>
            <a:rPr lang="en-GB" sz="1400"/>
            <a:t>Well prepared for Key Stage 1</a:t>
          </a:r>
          <a:endParaRPr lang="en-GB" sz="1400" dirty="0"/>
        </a:p>
      </dgm:t>
    </dgm:pt>
    <dgm:pt modelId="{041CDF96-A6AC-47D2-91BC-684CD8732C5B}" type="parTrans" cxnId="{02AD2DE4-4886-469E-B56B-6C17B62C8268}">
      <dgm:prSet/>
      <dgm:spPr/>
      <dgm:t>
        <a:bodyPr/>
        <a:lstStyle/>
        <a:p>
          <a:endParaRPr lang="en-US"/>
        </a:p>
      </dgm:t>
    </dgm:pt>
    <dgm:pt modelId="{D965C10F-B5ED-431C-A8E9-EB326B7ED0DC}" type="sibTrans" cxnId="{02AD2DE4-4886-469E-B56B-6C17B62C8268}">
      <dgm:prSet/>
      <dgm:spPr/>
      <dgm:t>
        <a:bodyPr/>
        <a:lstStyle/>
        <a:p>
          <a:endParaRPr lang="en-US"/>
        </a:p>
      </dgm:t>
    </dgm:pt>
    <dgm:pt modelId="{0E77EE04-481D-447A-9E4F-1A6C4F5EB6BC}">
      <dgm:prSet phldrT="[Text]" custT="1"/>
      <dgm:spPr/>
      <dgm:t>
        <a:bodyPr/>
        <a:lstStyle/>
        <a:p>
          <a:pPr>
            <a:buFont typeface="Arial" panose="020B0604020202020204" pitchFamily="34" charset="0"/>
            <a:buChar char="•"/>
          </a:pPr>
          <a:r>
            <a:rPr lang="en-US" sz="1400" dirty="0"/>
            <a:t>Use of Forest School learning, with 2 qualified practitioners</a:t>
          </a:r>
        </a:p>
      </dgm:t>
    </dgm:pt>
    <dgm:pt modelId="{85622560-2450-40F2-8792-58BA92C5398D}" type="parTrans" cxnId="{0A496DB8-7220-4620-950E-239EF1DFD34F}">
      <dgm:prSet/>
      <dgm:spPr/>
      <dgm:t>
        <a:bodyPr/>
        <a:lstStyle/>
        <a:p>
          <a:endParaRPr lang="en-US"/>
        </a:p>
      </dgm:t>
    </dgm:pt>
    <dgm:pt modelId="{4A46A177-325A-42FB-A27D-03D52FCA1BC6}" type="sibTrans" cxnId="{0A496DB8-7220-4620-950E-239EF1DFD34F}">
      <dgm:prSet/>
      <dgm:spPr/>
      <dgm:t>
        <a:bodyPr/>
        <a:lstStyle/>
        <a:p>
          <a:endParaRPr lang="en-US"/>
        </a:p>
      </dgm:t>
    </dgm:pt>
    <dgm:pt modelId="{0708D48B-E60F-4D06-9968-4D10BBD5291C}" type="pres">
      <dgm:prSet presAssocID="{BE1E9FC0-EA30-4B44-8355-94B6C946863E}" presName="Name0" presStyleCnt="0">
        <dgm:presLayoutVars>
          <dgm:chMax val="7"/>
          <dgm:chPref val="7"/>
          <dgm:dir/>
          <dgm:animLvl val="lvl"/>
        </dgm:presLayoutVars>
      </dgm:prSet>
      <dgm:spPr/>
    </dgm:pt>
    <dgm:pt modelId="{D903C2AB-ABD0-466D-B530-D90FC4A17ABC}" type="pres">
      <dgm:prSet presAssocID="{A185541F-2D64-4949-A643-AF36DD094F98}" presName="Accent1" presStyleCnt="0"/>
      <dgm:spPr/>
    </dgm:pt>
    <dgm:pt modelId="{EC7607D2-4C79-4527-8837-C49AB4010DA1}" type="pres">
      <dgm:prSet presAssocID="{A185541F-2D64-4949-A643-AF36DD094F98}" presName="Accent" presStyleLbl="node1" presStyleIdx="0" presStyleCnt="3"/>
      <dgm:spPr>
        <a:solidFill>
          <a:srgbClr val="C10001"/>
        </a:solidFill>
      </dgm:spPr>
    </dgm:pt>
    <dgm:pt modelId="{19514624-4720-46A5-8C8F-97D73510AF7F}" type="pres">
      <dgm:prSet presAssocID="{A185541F-2D64-4949-A643-AF36DD094F98}" presName="Child1" presStyleLbl="revTx" presStyleIdx="0" presStyleCnt="4" custScaleX="182208" custScaleY="185042" custLinFactNeighborX="31614" custLinFactNeighborY="-6077">
        <dgm:presLayoutVars>
          <dgm:chMax val="0"/>
          <dgm:chPref val="0"/>
          <dgm:bulletEnabled val="1"/>
        </dgm:presLayoutVars>
      </dgm:prSet>
      <dgm:spPr/>
    </dgm:pt>
    <dgm:pt modelId="{A64BE0DD-B9E5-4F08-BC13-CBA1FDC7F2EB}" type="pres">
      <dgm:prSet presAssocID="{A185541F-2D64-4949-A643-AF36DD094F98}" presName="Parent1" presStyleLbl="revTx" presStyleIdx="1" presStyleCnt="4">
        <dgm:presLayoutVars>
          <dgm:chMax val="1"/>
          <dgm:chPref val="1"/>
          <dgm:bulletEnabled val="1"/>
        </dgm:presLayoutVars>
      </dgm:prSet>
      <dgm:spPr/>
    </dgm:pt>
    <dgm:pt modelId="{5BA0FE05-6258-4B98-B4D3-48323DC48FD0}" type="pres">
      <dgm:prSet presAssocID="{DD9F5EFF-7E10-4B45-A712-0B13A6100413}" presName="Accent2" presStyleCnt="0"/>
      <dgm:spPr/>
    </dgm:pt>
    <dgm:pt modelId="{1155D83F-006E-435E-B3FB-C2237D3545E4}" type="pres">
      <dgm:prSet presAssocID="{DD9F5EFF-7E10-4B45-A712-0B13A6100413}" presName="Accent" presStyleLbl="node1" presStyleIdx="1" presStyleCnt="3"/>
      <dgm:spPr>
        <a:solidFill>
          <a:srgbClr val="FF0000"/>
        </a:solidFill>
      </dgm:spPr>
    </dgm:pt>
    <dgm:pt modelId="{70FB4FBD-F0F5-484E-B813-59B1F30D96E1}" type="pres">
      <dgm:prSet presAssocID="{DD9F5EFF-7E10-4B45-A712-0B13A6100413}" presName="Parent2" presStyleLbl="revTx" presStyleIdx="2" presStyleCnt="4">
        <dgm:presLayoutVars>
          <dgm:chMax val="1"/>
          <dgm:chPref val="1"/>
          <dgm:bulletEnabled val="1"/>
        </dgm:presLayoutVars>
      </dgm:prSet>
      <dgm:spPr/>
    </dgm:pt>
    <dgm:pt modelId="{520EB041-8C17-4CB8-89C9-59BD73BE8355}" type="pres">
      <dgm:prSet presAssocID="{9E8184DD-B0B1-4902-B9E0-0217678ED4A1}" presName="Accent3" presStyleCnt="0"/>
      <dgm:spPr/>
    </dgm:pt>
    <dgm:pt modelId="{C1664D98-43E7-4C50-8714-5DB104334201}" type="pres">
      <dgm:prSet presAssocID="{9E8184DD-B0B1-4902-B9E0-0217678ED4A1}" presName="Accent" presStyleLbl="node1" presStyleIdx="2" presStyleCnt="3"/>
      <dgm:spPr>
        <a:xfrm>
          <a:off x="1486895" y="3024865"/>
          <a:ext cx="2133524" cy="2134379"/>
        </a:xfrm>
        <a:prstGeom prst="blockArc">
          <a:avLst>
            <a:gd name="adj1" fmla="val 13500000"/>
            <a:gd name="adj2" fmla="val 10800000"/>
            <a:gd name="adj3" fmla="val 12740"/>
          </a:avLst>
        </a:prstGeom>
        <a:solidFill>
          <a:srgbClr val="C10001"/>
        </a:solidFill>
        <a:ln>
          <a:noFill/>
        </a:ln>
        <a:effectLst/>
        <a:scene3d>
          <a:camera prst="orthographicFront"/>
          <a:lightRig rig="flat" dir="t"/>
        </a:scene3d>
        <a:sp3d prstMaterial="plastic">
          <a:bevelT w="120900" h="88900"/>
          <a:bevelB w="88900" h="31750" prst="angle"/>
        </a:sp3d>
      </dgm:spPr>
    </dgm:pt>
    <dgm:pt modelId="{67E9272E-97F6-4B44-BAA3-DC6BCE8EE689}" type="pres">
      <dgm:prSet presAssocID="{9E8184DD-B0B1-4902-B9E0-0217678ED4A1}" presName="Parent3" presStyleLbl="revTx" presStyleIdx="3" presStyleCnt="4">
        <dgm:presLayoutVars>
          <dgm:chMax val="1"/>
          <dgm:chPref val="1"/>
          <dgm:bulletEnabled val="1"/>
        </dgm:presLayoutVars>
      </dgm:prSet>
      <dgm:spPr/>
    </dgm:pt>
  </dgm:ptLst>
  <dgm:cxnLst>
    <dgm:cxn modelId="{4AE92F04-CF30-425C-8FD0-C2B8B50FAF75}" type="presOf" srcId="{BE1E9FC0-EA30-4B44-8355-94B6C946863E}" destId="{0708D48B-E60F-4D06-9968-4D10BBD5291C}" srcOrd="0" destOrd="0" presId="urn:microsoft.com/office/officeart/2009/layout/CircleArrowProcess"/>
    <dgm:cxn modelId="{131BD40F-BF80-4320-9F7C-1D05EBEC1DD9}" srcId="{BE1E9FC0-EA30-4B44-8355-94B6C946863E}" destId="{A185541F-2D64-4949-A643-AF36DD094F98}" srcOrd="0" destOrd="0" parTransId="{8936B1A7-25A6-4478-BEA4-2A30B1F870AD}" sibTransId="{E3194CEC-95D3-4B98-98D9-817FF745122C}"/>
    <dgm:cxn modelId="{22A2A711-3326-407D-B268-2DA130F774F8}" srcId="{A185541F-2D64-4949-A643-AF36DD094F98}" destId="{E2AEB0D9-5DA6-4510-8220-051067C4E366}" srcOrd="0" destOrd="0" parTransId="{739481A9-41F6-432F-920F-1E24436D9AD2}" sibTransId="{5154409C-4199-4C93-98B3-546C2192798D}"/>
    <dgm:cxn modelId="{89704825-13F3-4507-B8C6-63C1B5424623}" type="presOf" srcId="{5197C6AC-DF3F-4EFA-9928-2C8FC46DE33B}" destId="{19514624-4720-46A5-8C8F-97D73510AF7F}" srcOrd="0" destOrd="2" presId="urn:microsoft.com/office/officeart/2009/layout/CircleArrowProcess"/>
    <dgm:cxn modelId="{D53CD43B-C12A-4D59-8411-BCB905244F39}" type="presOf" srcId="{E2AEB0D9-5DA6-4510-8220-051067C4E366}" destId="{19514624-4720-46A5-8C8F-97D73510AF7F}" srcOrd="0" destOrd="0" presId="urn:microsoft.com/office/officeart/2009/layout/CircleArrowProcess"/>
    <dgm:cxn modelId="{9DE92D6E-D219-4E87-AAC2-246E3BBD7755}" type="presOf" srcId="{DD9F5EFF-7E10-4B45-A712-0B13A6100413}" destId="{70FB4FBD-F0F5-484E-B813-59B1F30D96E1}" srcOrd="0" destOrd="0" presId="urn:microsoft.com/office/officeart/2009/layout/CircleArrowProcess"/>
    <dgm:cxn modelId="{08E7E88A-A41D-45A3-9E4C-F972175D34B3}" type="presOf" srcId="{9E8184DD-B0B1-4902-B9E0-0217678ED4A1}" destId="{67E9272E-97F6-4B44-BAA3-DC6BCE8EE689}" srcOrd="0" destOrd="0" presId="urn:microsoft.com/office/officeart/2009/layout/CircleArrowProcess"/>
    <dgm:cxn modelId="{2D91F398-073C-4743-9B68-216C2CFD9DD0}" type="presOf" srcId="{0E77EE04-481D-447A-9E4F-1A6C4F5EB6BC}" destId="{19514624-4720-46A5-8C8F-97D73510AF7F}" srcOrd="0" destOrd="1" presId="urn:microsoft.com/office/officeart/2009/layout/CircleArrowProcess"/>
    <dgm:cxn modelId="{CDA68EB1-5580-4FE3-8F49-8A62DDC41003}" type="presOf" srcId="{A185541F-2D64-4949-A643-AF36DD094F98}" destId="{A64BE0DD-B9E5-4F08-BC13-CBA1FDC7F2EB}" srcOrd="0" destOrd="0" presId="urn:microsoft.com/office/officeart/2009/layout/CircleArrowProcess"/>
    <dgm:cxn modelId="{0A496DB8-7220-4620-950E-239EF1DFD34F}" srcId="{A185541F-2D64-4949-A643-AF36DD094F98}" destId="{0E77EE04-481D-447A-9E4F-1A6C4F5EB6BC}" srcOrd="1" destOrd="0" parTransId="{85622560-2450-40F2-8792-58BA92C5398D}" sibTransId="{4A46A177-325A-42FB-A27D-03D52FCA1BC6}"/>
    <dgm:cxn modelId="{1DC3DFDF-8143-4DFE-A95B-B028DD8BF10E}" srcId="{BE1E9FC0-EA30-4B44-8355-94B6C946863E}" destId="{DD9F5EFF-7E10-4B45-A712-0B13A6100413}" srcOrd="1" destOrd="0" parTransId="{1F3EE698-7000-478C-9463-686564097207}" sibTransId="{1459743C-AA97-4734-929E-21D4D9CB9B44}"/>
    <dgm:cxn modelId="{02AD2DE4-4886-469E-B56B-6C17B62C8268}" srcId="{A185541F-2D64-4949-A643-AF36DD094F98}" destId="{C70CE5D8-7406-4693-BCBC-993F16765CE1}" srcOrd="3" destOrd="0" parTransId="{041CDF96-A6AC-47D2-91BC-684CD8732C5B}" sibTransId="{D965C10F-B5ED-431C-A8E9-EB326B7ED0DC}"/>
    <dgm:cxn modelId="{457467E5-7D1A-45A4-B5A0-B244409BB5FF}" type="presOf" srcId="{C70CE5D8-7406-4693-BCBC-993F16765CE1}" destId="{19514624-4720-46A5-8C8F-97D73510AF7F}" srcOrd="0" destOrd="3" presId="urn:microsoft.com/office/officeart/2009/layout/CircleArrowProcess"/>
    <dgm:cxn modelId="{EAB973F4-1987-4DB3-BA24-01A04E25EEF8}" srcId="{A185541F-2D64-4949-A643-AF36DD094F98}" destId="{5197C6AC-DF3F-4EFA-9928-2C8FC46DE33B}" srcOrd="2" destOrd="0" parTransId="{08C887CF-E739-4F96-9CC4-674D871023C8}" sibTransId="{A4A9E320-4936-4C8B-B1AD-26A228300AA1}"/>
    <dgm:cxn modelId="{04D4C7FA-58C2-4E9B-82E0-9C811E57BD48}" srcId="{BE1E9FC0-EA30-4B44-8355-94B6C946863E}" destId="{9E8184DD-B0B1-4902-B9E0-0217678ED4A1}" srcOrd="2" destOrd="0" parTransId="{BE7B3C9C-6A6C-4933-A243-EC087793EE87}" sibTransId="{400FAC21-6205-4DF8-B2F1-125D8E7E59A9}"/>
    <dgm:cxn modelId="{C7A8845A-D94A-483C-86BE-96B7D26B8252}" type="presParOf" srcId="{0708D48B-E60F-4D06-9968-4D10BBD5291C}" destId="{D903C2AB-ABD0-466D-B530-D90FC4A17ABC}" srcOrd="0" destOrd="0" presId="urn:microsoft.com/office/officeart/2009/layout/CircleArrowProcess"/>
    <dgm:cxn modelId="{572B1B9C-557D-4FC2-B4D1-69D438D19C50}" type="presParOf" srcId="{D903C2AB-ABD0-466D-B530-D90FC4A17ABC}" destId="{EC7607D2-4C79-4527-8837-C49AB4010DA1}" srcOrd="0" destOrd="0" presId="urn:microsoft.com/office/officeart/2009/layout/CircleArrowProcess"/>
    <dgm:cxn modelId="{B72B03B1-659A-49BA-9893-58077056A36E}" type="presParOf" srcId="{0708D48B-E60F-4D06-9968-4D10BBD5291C}" destId="{19514624-4720-46A5-8C8F-97D73510AF7F}" srcOrd="1" destOrd="0" presId="urn:microsoft.com/office/officeart/2009/layout/CircleArrowProcess"/>
    <dgm:cxn modelId="{C03FF962-B974-4991-93B3-22DF3C67DE32}" type="presParOf" srcId="{0708D48B-E60F-4D06-9968-4D10BBD5291C}" destId="{A64BE0DD-B9E5-4F08-BC13-CBA1FDC7F2EB}" srcOrd="2" destOrd="0" presId="urn:microsoft.com/office/officeart/2009/layout/CircleArrowProcess"/>
    <dgm:cxn modelId="{1D037D74-A105-40DD-A075-702FEEFD0DB7}" type="presParOf" srcId="{0708D48B-E60F-4D06-9968-4D10BBD5291C}" destId="{5BA0FE05-6258-4B98-B4D3-48323DC48FD0}" srcOrd="3" destOrd="0" presId="urn:microsoft.com/office/officeart/2009/layout/CircleArrowProcess"/>
    <dgm:cxn modelId="{E07414BB-A899-4D96-B985-8AB9373FCFCD}" type="presParOf" srcId="{5BA0FE05-6258-4B98-B4D3-48323DC48FD0}" destId="{1155D83F-006E-435E-B3FB-C2237D3545E4}" srcOrd="0" destOrd="0" presId="urn:microsoft.com/office/officeart/2009/layout/CircleArrowProcess"/>
    <dgm:cxn modelId="{AF609C7C-3FC7-4E58-AA70-3A244337BC70}" type="presParOf" srcId="{0708D48B-E60F-4D06-9968-4D10BBD5291C}" destId="{70FB4FBD-F0F5-484E-B813-59B1F30D96E1}" srcOrd="4" destOrd="0" presId="urn:microsoft.com/office/officeart/2009/layout/CircleArrowProcess"/>
    <dgm:cxn modelId="{ECA9AC26-5675-452E-9FCD-8E2DF7C47FDB}" type="presParOf" srcId="{0708D48B-E60F-4D06-9968-4D10BBD5291C}" destId="{520EB041-8C17-4CB8-89C9-59BD73BE8355}" srcOrd="5" destOrd="0" presId="urn:microsoft.com/office/officeart/2009/layout/CircleArrowProcess"/>
    <dgm:cxn modelId="{53C5845B-3E0E-4E04-B1D8-2B1CD21F650D}" type="presParOf" srcId="{520EB041-8C17-4CB8-89C9-59BD73BE8355}" destId="{C1664D98-43E7-4C50-8714-5DB104334201}" srcOrd="0" destOrd="0" presId="urn:microsoft.com/office/officeart/2009/layout/CircleArrowProcess"/>
    <dgm:cxn modelId="{5C2CC7CC-1580-4850-9191-E821E27840D8}" type="presParOf" srcId="{0708D48B-E60F-4D06-9968-4D10BBD5291C}" destId="{67E9272E-97F6-4B44-BAA3-DC6BCE8EE689}" srcOrd="6"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CFA56-3573-41D7-8238-DB8E6B602081}">
      <dsp:nvSpPr>
        <dsp:cNvPr id="0" name=""/>
        <dsp:cNvSpPr/>
      </dsp:nvSpPr>
      <dsp:spPr>
        <a:xfrm>
          <a:off x="2326260" y="1535997"/>
          <a:ext cx="1952319" cy="1688835"/>
        </a:xfrm>
        <a:prstGeom prst="hexagon">
          <a:avLst>
            <a:gd name="adj" fmla="val 28570"/>
            <a:gd name="vf" fmla="val 115470"/>
          </a:avLst>
        </a:prstGeom>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i="0" kern="1200" dirty="0">
              <a:solidFill>
                <a:srgbClr val="FFFF99"/>
              </a:solidFill>
            </a:rPr>
            <a:t>“An aspirational culture in which </a:t>
          </a:r>
          <a:r>
            <a:rPr lang="en-GB" sz="1400" b="1" i="0" kern="1200" dirty="0">
              <a:solidFill>
                <a:srgbClr val="FFFF99"/>
              </a:solidFill>
              <a:latin typeface="Calibri" panose="020F0502020204030204"/>
              <a:ea typeface="+mn-ea"/>
              <a:cs typeface="+mn-cs"/>
            </a:rPr>
            <a:t>pupils</a:t>
          </a:r>
          <a:r>
            <a:rPr lang="en-GB" sz="1400" b="1" i="0" kern="1200" dirty="0">
              <a:solidFill>
                <a:srgbClr val="FFFF99"/>
              </a:solidFill>
            </a:rPr>
            <a:t> are keen to excel”</a:t>
          </a:r>
          <a:endParaRPr lang="en-US" sz="1400" b="1" i="0" kern="1200" dirty="0">
            <a:solidFill>
              <a:srgbClr val="FFFF99"/>
            </a:solidFill>
          </a:endParaRPr>
        </a:p>
      </dsp:txBody>
      <dsp:txXfrm>
        <a:off x="2649787" y="1815861"/>
        <a:ext cx="1305265" cy="1129107"/>
      </dsp:txXfrm>
    </dsp:sp>
    <dsp:sp modelId="{FFEC659C-4FE1-4267-9E3F-981CDDD871AF}">
      <dsp:nvSpPr>
        <dsp:cNvPr id="0" name=""/>
        <dsp:cNvSpPr/>
      </dsp:nvSpPr>
      <dsp:spPr>
        <a:xfrm>
          <a:off x="3548787" y="728003"/>
          <a:ext cx="736604" cy="634682"/>
        </a:xfrm>
        <a:prstGeom prst="hexagon">
          <a:avLst>
            <a:gd name="adj" fmla="val 28900"/>
            <a:gd name="vf" fmla="val 115470"/>
          </a:avLst>
        </a:prstGeom>
        <a:solidFill>
          <a:srgbClr val="ABD373"/>
        </a:solidFill>
        <a:ln>
          <a:noFill/>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16ED3F3-C9DD-474A-890C-72AD38B8FEE3}">
      <dsp:nvSpPr>
        <dsp:cNvPr id="0" name=""/>
        <dsp:cNvSpPr/>
      </dsp:nvSpPr>
      <dsp:spPr>
        <a:xfrm>
          <a:off x="2506096" y="0"/>
          <a:ext cx="1599912" cy="1384111"/>
        </a:xfrm>
        <a:prstGeom prst="hexagon">
          <a:avLst>
            <a:gd name="adj" fmla="val 28570"/>
            <a:gd name="vf" fmla="val 115470"/>
          </a:avLst>
        </a:prstGeom>
        <a:solidFill>
          <a:srgbClr val="C1000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0" kern="1200" dirty="0"/>
            <a:t>“A rich and broad curriculum, with a wide variety of high-quality enrichment experiences”</a:t>
          </a:r>
          <a:endParaRPr lang="en-US" sz="1100" b="0" kern="1200" dirty="0"/>
        </a:p>
      </dsp:txBody>
      <dsp:txXfrm>
        <a:off x="2771236" y="229377"/>
        <a:ext cx="1069632" cy="925357"/>
      </dsp:txXfrm>
    </dsp:sp>
    <dsp:sp modelId="{47795263-AD2A-410C-A6D1-536870BA5F2C}">
      <dsp:nvSpPr>
        <dsp:cNvPr id="0" name=""/>
        <dsp:cNvSpPr/>
      </dsp:nvSpPr>
      <dsp:spPr>
        <a:xfrm>
          <a:off x="4408461" y="1914521"/>
          <a:ext cx="736604" cy="634682"/>
        </a:xfrm>
        <a:prstGeom prst="hexagon">
          <a:avLst>
            <a:gd name="adj" fmla="val 28900"/>
            <a:gd name="vf" fmla="val 115470"/>
          </a:avLst>
        </a:prstGeom>
        <a:solidFill>
          <a:srgbClr val="ABD373"/>
        </a:solidFill>
        <a:ln>
          <a:noFill/>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05F3831-2436-4018-9628-ED0B522180F3}">
      <dsp:nvSpPr>
        <dsp:cNvPr id="0" name=""/>
        <dsp:cNvSpPr/>
      </dsp:nvSpPr>
      <dsp:spPr>
        <a:xfrm>
          <a:off x="3973402" y="851321"/>
          <a:ext cx="1599912" cy="1384111"/>
        </a:xfrm>
        <a:prstGeom prst="hexagon">
          <a:avLst>
            <a:gd name="adj" fmla="val 28570"/>
            <a:gd name="vf" fmla="val 115470"/>
          </a:avLst>
        </a:prstGeom>
        <a:solidFill>
          <a:srgbClr val="FF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rgbClr val="FFFF99"/>
              </a:solidFill>
            </a:rPr>
            <a:t>“A clear focus on achieving the highest quality of teaching and learning”</a:t>
          </a:r>
          <a:endParaRPr lang="en-US" sz="1100" kern="1200" dirty="0">
            <a:solidFill>
              <a:srgbClr val="FFFF99"/>
            </a:solidFill>
          </a:endParaRPr>
        </a:p>
      </dsp:txBody>
      <dsp:txXfrm>
        <a:off x="4238542" y="1080698"/>
        <a:ext cx="1069632" cy="925357"/>
      </dsp:txXfrm>
    </dsp:sp>
    <dsp:sp modelId="{32C5FC54-2E1E-4CFE-87FC-A27F521F1E45}">
      <dsp:nvSpPr>
        <dsp:cNvPr id="0" name=""/>
        <dsp:cNvSpPr/>
      </dsp:nvSpPr>
      <dsp:spPr>
        <a:xfrm>
          <a:off x="3811276" y="3253877"/>
          <a:ext cx="736604" cy="634682"/>
        </a:xfrm>
        <a:prstGeom prst="hexagon">
          <a:avLst>
            <a:gd name="adj" fmla="val 28900"/>
            <a:gd name="vf" fmla="val 115470"/>
          </a:avLst>
        </a:prstGeom>
        <a:solidFill>
          <a:srgbClr val="ABD373"/>
        </a:solidFill>
        <a:ln>
          <a:noFill/>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CB941AB3-2975-47F9-94D3-FC2A67673364}">
      <dsp:nvSpPr>
        <dsp:cNvPr id="0" name=""/>
        <dsp:cNvSpPr/>
      </dsp:nvSpPr>
      <dsp:spPr>
        <a:xfrm>
          <a:off x="3973402" y="2524921"/>
          <a:ext cx="1599912" cy="1384111"/>
        </a:xfrm>
        <a:prstGeom prst="hexagon">
          <a:avLst>
            <a:gd name="adj" fmla="val 28570"/>
            <a:gd name="vf" fmla="val 115470"/>
          </a:avLst>
        </a:prstGeom>
        <a:solidFill>
          <a:srgbClr val="C1000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0" kern="1200" dirty="0">
              <a:solidFill>
                <a:prstClr val="white"/>
              </a:solidFill>
              <a:latin typeface="Calibri" panose="020F0502020204030204"/>
              <a:ea typeface="+mn-ea"/>
              <a:cs typeface="+mn-cs"/>
            </a:rPr>
            <a:t>“Staff know each pupil particularly well, their individual needs &amp; adapt to ensure learning is appropriately pitched”</a:t>
          </a:r>
          <a:endParaRPr lang="en-US" sz="1100" b="0" kern="1200" dirty="0">
            <a:solidFill>
              <a:prstClr val="white"/>
            </a:solidFill>
            <a:latin typeface="Calibri" panose="020F0502020204030204"/>
            <a:ea typeface="+mn-ea"/>
            <a:cs typeface="+mn-cs"/>
          </a:endParaRPr>
        </a:p>
      </dsp:txBody>
      <dsp:txXfrm>
        <a:off x="4238542" y="2754298"/>
        <a:ext cx="1069632" cy="925357"/>
      </dsp:txXfrm>
    </dsp:sp>
    <dsp:sp modelId="{7069CF9B-34A4-483E-B3AF-669B63977DD3}">
      <dsp:nvSpPr>
        <dsp:cNvPr id="0" name=""/>
        <dsp:cNvSpPr/>
      </dsp:nvSpPr>
      <dsp:spPr>
        <a:xfrm>
          <a:off x="2329893" y="3392907"/>
          <a:ext cx="736604" cy="634682"/>
        </a:xfrm>
        <a:prstGeom prst="hexagon">
          <a:avLst>
            <a:gd name="adj" fmla="val 28900"/>
            <a:gd name="vf" fmla="val 115470"/>
          </a:avLst>
        </a:prstGeom>
        <a:solidFill>
          <a:srgbClr val="ABD373"/>
        </a:solidFill>
        <a:ln>
          <a:noFill/>
        </a:ln>
        <a:effectLst>
          <a:outerShdw blurRad="50800" dist="38100" dir="8100000" algn="tr" rotWithShape="0">
            <a:prstClr val="black">
              <a:alpha val="40000"/>
            </a:prstClr>
          </a:outerShdw>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E73E4F7-6704-4568-9464-F0FC93DC64EA}">
      <dsp:nvSpPr>
        <dsp:cNvPr id="0" name=""/>
        <dsp:cNvSpPr/>
      </dsp:nvSpPr>
      <dsp:spPr>
        <a:xfrm>
          <a:off x="2506096" y="3377195"/>
          <a:ext cx="1599912" cy="1384111"/>
        </a:xfrm>
        <a:prstGeom prst="hexagon">
          <a:avLst>
            <a:gd name="adj" fmla="val 28570"/>
            <a:gd name="vf" fmla="val 115470"/>
          </a:avLst>
        </a:prstGeom>
        <a:solidFill>
          <a:srgbClr val="FF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rgbClr val="FFFF99"/>
              </a:solidFill>
              <a:latin typeface="Calibri" panose="020F0502020204030204"/>
              <a:ea typeface="+mn-ea"/>
              <a:cs typeface="+mn-cs"/>
            </a:rPr>
            <a:t>“Pupils are articulate, confident &amp; display very positive attitudes towards learning, their school and each other”</a:t>
          </a:r>
          <a:endParaRPr lang="en-US" sz="1100" kern="1200" dirty="0">
            <a:solidFill>
              <a:srgbClr val="FFFF99"/>
            </a:solidFill>
            <a:latin typeface="Calibri" panose="020F0502020204030204"/>
            <a:ea typeface="+mn-ea"/>
            <a:cs typeface="+mn-cs"/>
          </a:endParaRPr>
        </a:p>
      </dsp:txBody>
      <dsp:txXfrm>
        <a:off x="2771236" y="3606572"/>
        <a:ext cx="1069632" cy="925357"/>
      </dsp:txXfrm>
    </dsp:sp>
    <dsp:sp modelId="{92697747-420A-4227-8365-875B8D1C8AF2}">
      <dsp:nvSpPr>
        <dsp:cNvPr id="0" name=""/>
        <dsp:cNvSpPr/>
      </dsp:nvSpPr>
      <dsp:spPr>
        <a:xfrm>
          <a:off x="1456140" y="2206865"/>
          <a:ext cx="736604" cy="634682"/>
        </a:xfrm>
        <a:prstGeom prst="hexagon">
          <a:avLst>
            <a:gd name="adj" fmla="val 28900"/>
            <a:gd name="vf" fmla="val 115470"/>
          </a:avLst>
        </a:prstGeom>
        <a:solidFill>
          <a:srgbClr val="ABD373"/>
        </a:solidFill>
        <a:ln>
          <a:noFill/>
        </a:ln>
        <a:effectLst>
          <a:outerShdw blurRad="50800" dist="38100" dir="10800000" algn="r" rotWithShape="0">
            <a:prstClr val="black">
              <a:alpha val="40000"/>
            </a:prstClr>
          </a:outerShdw>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14C8B62-A592-44EC-892B-B4A1DC5C61D8}">
      <dsp:nvSpPr>
        <dsp:cNvPr id="0" name=""/>
        <dsp:cNvSpPr/>
      </dsp:nvSpPr>
      <dsp:spPr>
        <a:xfrm>
          <a:off x="1031979" y="2525873"/>
          <a:ext cx="1599912" cy="1384111"/>
        </a:xfrm>
        <a:prstGeom prst="hexagon">
          <a:avLst>
            <a:gd name="adj" fmla="val 28570"/>
            <a:gd name="vf" fmla="val 115470"/>
          </a:avLst>
        </a:prstGeom>
        <a:solidFill>
          <a:srgbClr val="C1000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0" kern="1200" dirty="0">
              <a:solidFill>
                <a:prstClr val="white"/>
              </a:solidFill>
              <a:latin typeface="Calibri" panose="020F0502020204030204"/>
              <a:ea typeface="+mn-ea"/>
              <a:cs typeface="+mn-cs"/>
            </a:rPr>
            <a:t>“A particularly nurturing and inclusive community atmosphere”</a:t>
          </a:r>
          <a:endParaRPr lang="en-US" sz="1100" b="0" kern="1200" dirty="0">
            <a:solidFill>
              <a:prstClr val="white"/>
            </a:solidFill>
            <a:latin typeface="Calibri" panose="020F0502020204030204"/>
            <a:ea typeface="+mn-ea"/>
            <a:cs typeface="+mn-cs"/>
          </a:endParaRPr>
        </a:p>
      </dsp:txBody>
      <dsp:txXfrm>
        <a:off x="1297119" y="2755250"/>
        <a:ext cx="1069632" cy="925357"/>
      </dsp:txXfrm>
    </dsp:sp>
    <dsp:sp modelId="{82210418-7BAE-40FA-93F9-CF56AEE6886B}">
      <dsp:nvSpPr>
        <dsp:cNvPr id="0" name=""/>
        <dsp:cNvSpPr/>
      </dsp:nvSpPr>
      <dsp:spPr>
        <a:xfrm>
          <a:off x="1031979" y="849417"/>
          <a:ext cx="1599912" cy="1384111"/>
        </a:xfrm>
        <a:prstGeom prst="hexagon">
          <a:avLst>
            <a:gd name="adj" fmla="val 28570"/>
            <a:gd name="vf" fmla="val 115470"/>
          </a:avLst>
        </a:prstGeom>
        <a:solidFill>
          <a:srgbClr val="FF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rgbClr val="FFFF99"/>
              </a:solidFill>
              <a:latin typeface="Calibri" panose="020F0502020204030204"/>
              <a:ea typeface="+mn-ea"/>
              <a:cs typeface="+mn-cs"/>
            </a:rPr>
            <a:t>“All groups of pupils, including disadvantaged </a:t>
          </a:r>
          <a:r>
            <a:rPr lang="en-GB" sz="1100" b="0" kern="1200" dirty="0">
              <a:solidFill>
                <a:srgbClr val="FFFF99"/>
              </a:solidFill>
              <a:latin typeface="Calibri" panose="020F0502020204030204"/>
              <a:ea typeface="+mn-ea"/>
              <a:cs typeface="+mn-cs"/>
            </a:rPr>
            <a:t>pupils</a:t>
          </a:r>
          <a:r>
            <a:rPr lang="en-GB" sz="1100" kern="1200" dirty="0">
              <a:solidFill>
                <a:srgbClr val="FFFF99"/>
              </a:solidFill>
              <a:latin typeface="Calibri" panose="020F0502020204030204"/>
              <a:ea typeface="+mn-ea"/>
              <a:cs typeface="+mn-cs"/>
            </a:rPr>
            <a:t> and those with SEND, make strong progress across the school”</a:t>
          </a:r>
          <a:endParaRPr lang="en-US" sz="1100" kern="1200" dirty="0">
            <a:solidFill>
              <a:srgbClr val="FFFF99"/>
            </a:solidFill>
            <a:latin typeface="Calibri" panose="020F0502020204030204"/>
            <a:ea typeface="+mn-ea"/>
            <a:cs typeface="+mn-cs"/>
          </a:endParaRPr>
        </a:p>
      </dsp:txBody>
      <dsp:txXfrm>
        <a:off x="1297119" y="1078794"/>
        <a:ext cx="1069632" cy="9253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607D2-4C79-4527-8837-C49AB4010DA1}">
      <dsp:nvSpPr>
        <dsp:cNvPr id="0" name=""/>
        <dsp:cNvSpPr/>
      </dsp:nvSpPr>
      <dsp:spPr>
        <a:xfrm>
          <a:off x="1262028" y="0"/>
          <a:ext cx="2483282" cy="2483660"/>
        </a:xfrm>
        <a:prstGeom prst="circularArrow">
          <a:avLst>
            <a:gd name="adj1" fmla="val 10980"/>
            <a:gd name="adj2" fmla="val 1142322"/>
            <a:gd name="adj3" fmla="val 4500000"/>
            <a:gd name="adj4" fmla="val 10800000"/>
            <a:gd name="adj5" fmla="val 12500"/>
          </a:avLst>
        </a:prstGeom>
        <a:solidFill>
          <a:srgbClr val="C1000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9514624-4720-46A5-8C8F-97D73510AF7F}">
      <dsp:nvSpPr>
        <dsp:cNvPr id="0" name=""/>
        <dsp:cNvSpPr/>
      </dsp:nvSpPr>
      <dsp:spPr>
        <a:xfrm>
          <a:off x="3604379" y="257447"/>
          <a:ext cx="2714843" cy="1838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GB" sz="1400" kern="1200" dirty="0"/>
            <a:t>High quality provision</a:t>
          </a:r>
          <a:endParaRPr lang="en-US" sz="1400" kern="1200" dirty="0"/>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Use of Forest School learning, with 2 qualified practitioners</a:t>
          </a:r>
        </a:p>
        <a:p>
          <a:pPr marL="114300" lvl="1" indent="-114300" algn="l" defTabSz="622300">
            <a:lnSpc>
              <a:spcPct val="90000"/>
            </a:lnSpc>
            <a:spcBef>
              <a:spcPct val="0"/>
            </a:spcBef>
            <a:spcAft>
              <a:spcPct val="15000"/>
            </a:spcAft>
            <a:buChar char="•"/>
          </a:pPr>
          <a:r>
            <a:rPr lang="en-GB" sz="1400" kern="1200" dirty="0"/>
            <a:t>Well-planned &amp; stimulating learning opportunities</a:t>
          </a:r>
        </a:p>
        <a:p>
          <a:pPr marL="114300" lvl="1" indent="-114300" algn="l" defTabSz="622300">
            <a:lnSpc>
              <a:spcPct val="90000"/>
            </a:lnSpc>
            <a:spcBef>
              <a:spcPct val="0"/>
            </a:spcBef>
            <a:spcAft>
              <a:spcPct val="15000"/>
            </a:spcAft>
            <a:buChar char="•"/>
          </a:pPr>
          <a:r>
            <a:rPr lang="en-GB" sz="1400" kern="1200"/>
            <a:t>Well prepared for Key Stage 1</a:t>
          </a:r>
          <a:endParaRPr lang="en-GB" sz="1400" kern="1200" dirty="0"/>
        </a:p>
      </dsp:txBody>
      <dsp:txXfrm>
        <a:off x="3604379" y="257447"/>
        <a:ext cx="2714843" cy="1838707"/>
      </dsp:txXfrm>
    </dsp:sp>
    <dsp:sp modelId="{A64BE0DD-B9E5-4F08-BC13-CBA1FDC7F2EB}">
      <dsp:nvSpPr>
        <dsp:cNvPr id="0" name=""/>
        <dsp:cNvSpPr/>
      </dsp:nvSpPr>
      <dsp:spPr>
        <a:xfrm>
          <a:off x="1810915" y="896676"/>
          <a:ext cx="1379912" cy="689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Early Years</a:t>
          </a:r>
        </a:p>
      </dsp:txBody>
      <dsp:txXfrm>
        <a:off x="1810915" y="896676"/>
        <a:ext cx="1379912" cy="689791"/>
      </dsp:txXfrm>
    </dsp:sp>
    <dsp:sp modelId="{1155D83F-006E-435E-B3FB-C2237D3545E4}">
      <dsp:nvSpPr>
        <dsp:cNvPr id="0" name=""/>
        <dsp:cNvSpPr/>
      </dsp:nvSpPr>
      <dsp:spPr>
        <a:xfrm>
          <a:off x="572305" y="1427047"/>
          <a:ext cx="2483282" cy="2483660"/>
        </a:xfrm>
        <a:prstGeom prst="leftCircularArrow">
          <a:avLst>
            <a:gd name="adj1" fmla="val 10980"/>
            <a:gd name="adj2" fmla="val 1142322"/>
            <a:gd name="adj3" fmla="val 6300000"/>
            <a:gd name="adj4" fmla="val 18900000"/>
            <a:gd name="adj5" fmla="val 12500"/>
          </a:avLst>
        </a:prstGeom>
        <a:solidFill>
          <a:srgbClr val="FF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0FB4FBD-F0F5-484E-B813-59B1F30D96E1}">
      <dsp:nvSpPr>
        <dsp:cNvPr id="0" name=""/>
        <dsp:cNvSpPr/>
      </dsp:nvSpPr>
      <dsp:spPr>
        <a:xfrm>
          <a:off x="1123990" y="2331978"/>
          <a:ext cx="1379912" cy="689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Key Stage 1</a:t>
          </a:r>
        </a:p>
      </dsp:txBody>
      <dsp:txXfrm>
        <a:off x="1123990" y="2331978"/>
        <a:ext cx="1379912" cy="689791"/>
      </dsp:txXfrm>
    </dsp:sp>
    <dsp:sp modelId="{C1664D98-43E7-4C50-8714-5DB104334201}">
      <dsp:nvSpPr>
        <dsp:cNvPr id="0" name=""/>
        <dsp:cNvSpPr/>
      </dsp:nvSpPr>
      <dsp:spPr>
        <a:xfrm>
          <a:off x="1438773" y="3024865"/>
          <a:ext cx="2133524" cy="2134379"/>
        </a:xfrm>
        <a:prstGeom prst="blockArc">
          <a:avLst>
            <a:gd name="adj1" fmla="val 13500000"/>
            <a:gd name="adj2" fmla="val 10800000"/>
            <a:gd name="adj3" fmla="val 12740"/>
          </a:avLst>
        </a:prstGeom>
        <a:solidFill>
          <a:srgbClr val="C1000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7E9272E-97F6-4B44-BAA3-DC6BCE8EE689}">
      <dsp:nvSpPr>
        <dsp:cNvPr id="0" name=""/>
        <dsp:cNvSpPr/>
      </dsp:nvSpPr>
      <dsp:spPr>
        <a:xfrm>
          <a:off x="1814180" y="3769344"/>
          <a:ext cx="1379912" cy="689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Key Stage 2</a:t>
          </a:r>
        </a:p>
      </dsp:txBody>
      <dsp:txXfrm>
        <a:off x="1814180" y="3769344"/>
        <a:ext cx="1379912" cy="689791"/>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84C221-C054-4F4E-BBD3-2782841C4DD6}" type="datetimeFigureOut">
              <a:rPr lang="en-GB" smtClean="0"/>
              <a:t>04/04/2024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9FF05E-C8F6-452F-BDB7-DE60838B8ED0}" type="slidenum">
              <a:rPr lang="en-GB" smtClean="0"/>
              <a:t>‹#›</a:t>
            </a:fld>
            <a:endParaRPr lang="en-GB"/>
          </a:p>
        </p:txBody>
      </p:sp>
    </p:spTree>
    <p:extLst>
      <p:ext uri="{BB962C8B-B14F-4D97-AF65-F5344CB8AC3E}">
        <p14:creationId xmlns:p14="http://schemas.microsoft.com/office/powerpoint/2010/main" val="475535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84C221-C054-4F4E-BBD3-2782841C4DD6}" type="datetimeFigureOut">
              <a:rPr lang="en-GB" smtClean="0"/>
              <a:t>04/04/2024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9FF05E-C8F6-452F-BDB7-DE60838B8ED0}" type="slidenum">
              <a:rPr lang="en-GB" smtClean="0"/>
              <a:t>‹#›</a:t>
            </a:fld>
            <a:endParaRPr lang="en-GB"/>
          </a:p>
        </p:txBody>
      </p:sp>
    </p:spTree>
    <p:extLst>
      <p:ext uri="{BB962C8B-B14F-4D97-AF65-F5344CB8AC3E}">
        <p14:creationId xmlns:p14="http://schemas.microsoft.com/office/powerpoint/2010/main" val="2085509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84C221-C054-4F4E-BBD3-2782841C4DD6}" type="datetimeFigureOut">
              <a:rPr lang="en-GB" smtClean="0"/>
              <a:t>04/04/2024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9FF05E-C8F6-452F-BDB7-DE60838B8ED0}" type="slidenum">
              <a:rPr lang="en-GB" smtClean="0"/>
              <a:t>‹#›</a:t>
            </a:fld>
            <a:endParaRPr lang="en-GB"/>
          </a:p>
        </p:txBody>
      </p:sp>
    </p:spTree>
    <p:extLst>
      <p:ext uri="{BB962C8B-B14F-4D97-AF65-F5344CB8AC3E}">
        <p14:creationId xmlns:p14="http://schemas.microsoft.com/office/powerpoint/2010/main" val="1224137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84C221-C054-4F4E-BBD3-2782841C4DD6}" type="datetimeFigureOut">
              <a:rPr lang="en-GB" smtClean="0"/>
              <a:t>04/04/2024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9FF05E-C8F6-452F-BDB7-DE60838B8ED0}" type="slidenum">
              <a:rPr lang="en-GB" smtClean="0"/>
              <a:t>‹#›</a:t>
            </a:fld>
            <a:endParaRPr lang="en-GB"/>
          </a:p>
        </p:txBody>
      </p:sp>
    </p:spTree>
    <p:extLst>
      <p:ext uri="{BB962C8B-B14F-4D97-AF65-F5344CB8AC3E}">
        <p14:creationId xmlns:p14="http://schemas.microsoft.com/office/powerpoint/2010/main" val="4130036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84C221-C054-4F4E-BBD3-2782841C4DD6}" type="datetimeFigureOut">
              <a:rPr lang="en-GB" smtClean="0"/>
              <a:t>04/04/2024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9FF05E-C8F6-452F-BDB7-DE60838B8ED0}" type="slidenum">
              <a:rPr lang="en-GB" smtClean="0"/>
              <a:t>‹#›</a:t>
            </a:fld>
            <a:endParaRPr lang="en-GB"/>
          </a:p>
        </p:txBody>
      </p:sp>
    </p:spTree>
    <p:extLst>
      <p:ext uri="{BB962C8B-B14F-4D97-AF65-F5344CB8AC3E}">
        <p14:creationId xmlns:p14="http://schemas.microsoft.com/office/powerpoint/2010/main" val="1711208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84C221-C054-4F4E-BBD3-2782841C4DD6}" type="datetimeFigureOut">
              <a:rPr lang="en-GB" smtClean="0"/>
              <a:t>04/04/2024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9FF05E-C8F6-452F-BDB7-DE60838B8ED0}" type="slidenum">
              <a:rPr lang="en-GB" smtClean="0"/>
              <a:t>‹#›</a:t>
            </a:fld>
            <a:endParaRPr lang="en-GB"/>
          </a:p>
        </p:txBody>
      </p:sp>
    </p:spTree>
    <p:extLst>
      <p:ext uri="{BB962C8B-B14F-4D97-AF65-F5344CB8AC3E}">
        <p14:creationId xmlns:p14="http://schemas.microsoft.com/office/powerpoint/2010/main" val="1130228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84C221-C054-4F4E-BBD3-2782841C4DD6}" type="datetimeFigureOut">
              <a:rPr lang="en-GB" smtClean="0"/>
              <a:t>04/04/2024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9FF05E-C8F6-452F-BDB7-DE60838B8ED0}" type="slidenum">
              <a:rPr lang="en-GB" smtClean="0"/>
              <a:t>‹#›</a:t>
            </a:fld>
            <a:endParaRPr lang="en-GB"/>
          </a:p>
        </p:txBody>
      </p:sp>
    </p:spTree>
    <p:extLst>
      <p:ext uri="{BB962C8B-B14F-4D97-AF65-F5344CB8AC3E}">
        <p14:creationId xmlns:p14="http://schemas.microsoft.com/office/powerpoint/2010/main" val="3979452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84C221-C054-4F4E-BBD3-2782841C4DD6}" type="datetimeFigureOut">
              <a:rPr lang="en-GB" smtClean="0"/>
              <a:t>04/04/2024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9FF05E-C8F6-452F-BDB7-DE60838B8ED0}" type="slidenum">
              <a:rPr lang="en-GB" smtClean="0"/>
              <a:t>‹#›</a:t>
            </a:fld>
            <a:endParaRPr lang="en-GB"/>
          </a:p>
        </p:txBody>
      </p:sp>
    </p:spTree>
    <p:extLst>
      <p:ext uri="{BB962C8B-B14F-4D97-AF65-F5344CB8AC3E}">
        <p14:creationId xmlns:p14="http://schemas.microsoft.com/office/powerpoint/2010/main" val="972705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4C221-C054-4F4E-BBD3-2782841C4DD6}" type="datetimeFigureOut">
              <a:rPr lang="en-GB" smtClean="0"/>
              <a:t>04/04/2024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9FF05E-C8F6-452F-BDB7-DE60838B8ED0}" type="slidenum">
              <a:rPr lang="en-GB" smtClean="0"/>
              <a:t>‹#›</a:t>
            </a:fld>
            <a:endParaRPr lang="en-GB"/>
          </a:p>
        </p:txBody>
      </p:sp>
    </p:spTree>
    <p:extLst>
      <p:ext uri="{BB962C8B-B14F-4D97-AF65-F5344CB8AC3E}">
        <p14:creationId xmlns:p14="http://schemas.microsoft.com/office/powerpoint/2010/main" val="4197461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E84C221-C054-4F4E-BBD3-2782841C4DD6}" type="datetimeFigureOut">
              <a:rPr lang="en-GB" smtClean="0"/>
              <a:t>04/04/2024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9FF05E-C8F6-452F-BDB7-DE60838B8ED0}" type="slidenum">
              <a:rPr lang="en-GB" smtClean="0"/>
              <a:t>‹#›</a:t>
            </a:fld>
            <a:endParaRPr lang="en-GB"/>
          </a:p>
        </p:txBody>
      </p:sp>
    </p:spTree>
    <p:extLst>
      <p:ext uri="{BB962C8B-B14F-4D97-AF65-F5344CB8AC3E}">
        <p14:creationId xmlns:p14="http://schemas.microsoft.com/office/powerpoint/2010/main" val="19888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E84C221-C054-4F4E-BBD3-2782841C4DD6}" type="datetimeFigureOut">
              <a:rPr lang="en-GB" smtClean="0"/>
              <a:t>04/04/2024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9FF05E-C8F6-452F-BDB7-DE60838B8ED0}" type="slidenum">
              <a:rPr lang="en-GB" smtClean="0"/>
              <a:t>‹#›</a:t>
            </a:fld>
            <a:endParaRPr lang="en-GB"/>
          </a:p>
        </p:txBody>
      </p:sp>
    </p:spTree>
    <p:extLst>
      <p:ext uri="{BB962C8B-B14F-4D97-AF65-F5344CB8AC3E}">
        <p14:creationId xmlns:p14="http://schemas.microsoft.com/office/powerpoint/2010/main" val="500492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E84C221-C054-4F4E-BBD3-2782841C4DD6}" type="datetimeFigureOut">
              <a:rPr lang="en-GB" smtClean="0"/>
              <a:t>04/04/2024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69FF05E-C8F6-452F-BDB7-DE60838B8ED0}" type="slidenum">
              <a:rPr lang="en-GB" smtClean="0"/>
              <a:t>‹#›</a:t>
            </a:fld>
            <a:endParaRPr lang="en-GB"/>
          </a:p>
        </p:txBody>
      </p:sp>
    </p:spTree>
    <p:extLst>
      <p:ext uri="{BB962C8B-B14F-4D97-AF65-F5344CB8AC3E}">
        <p14:creationId xmlns:p14="http://schemas.microsoft.com/office/powerpoint/2010/main" val="25490764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text on a white background&#10;&#10;Description generated with high confidence">
            <a:extLst>
              <a:ext uri="{FF2B5EF4-FFF2-40B4-BE49-F238E27FC236}">
                <a16:creationId xmlns:a16="http://schemas.microsoft.com/office/drawing/2014/main" id="{F0B63451-B9ED-434E-898C-C71B05E689ED}"/>
              </a:ext>
            </a:extLst>
          </p:cNvPr>
          <p:cNvPicPr>
            <a:picLocks noChangeAspect="1"/>
          </p:cNvPicPr>
          <p:nvPr/>
        </p:nvPicPr>
        <p:blipFill rotWithShape="1">
          <a:blip r:embed="rId2">
            <a:extLst>
              <a:ext uri="{28A0092B-C50C-407E-A947-70E740481C1C}">
                <a14:useLocalDpi xmlns:a14="http://schemas.microsoft.com/office/drawing/2010/main" val="0"/>
              </a:ext>
            </a:extLst>
          </a:blip>
          <a:srcRect l="37386" t="14862" b="58275"/>
          <a:stretch/>
        </p:blipFill>
        <p:spPr>
          <a:xfrm>
            <a:off x="0" y="848658"/>
            <a:ext cx="6858000" cy="1603540"/>
          </a:xfrm>
          <a:prstGeom prst="rect">
            <a:avLst/>
          </a:prstGeom>
        </p:spPr>
      </p:pic>
      <p:pic>
        <p:nvPicPr>
          <p:cNvPr id="7" name="Picture 6" descr="A close up of text on a white background&#10;&#10;Description generated with high confidence">
            <a:extLst>
              <a:ext uri="{FF2B5EF4-FFF2-40B4-BE49-F238E27FC236}">
                <a16:creationId xmlns:a16="http://schemas.microsoft.com/office/drawing/2014/main" id="{58072B55-34B8-48B6-80C1-72CDA6B2DE85}"/>
              </a:ext>
            </a:extLst>
          </p:cNvPr>
          <p:cNvPicPr>
            <a:picLocks noChangeAspect="1"/>
          </p:cNvPicPr>
          <p:nvPr/>
        </p:nvPicPr>
        <p:blipFill rotWithShape="1">
          <a:blip r:embed="rId2">
            <a:extLst>
              <a:ext uri="{28A0092B-C50C-407E-A947-70E740481C1C}">
                <a14:useLocalDpi xmlns:a14="http://schemas.microsoft.com/office/drawing/2010/main" val="0"/>
              </a:ext>
            </a:extLst>
          </a:blip>
          <a:srcRect l="22092" r="11155" b="84898"/>
          <a:stretch/>
        </p:blipFill>
        <p:spPr>
          <a:xfrm>
            <a:off x="0" y="-1"/>
            <a:ext cx="6858000" cy="848659"/>
          </a:xfrm>
          <a:prstGeom prst="rect">
            <a:avLst/>
          </a:prstGeom>
        </p:spPr>
      </p:pic>
      <p:sp>
        <p:nvSpPr>
          <p:cNvPr id="8" name="Rectangle 7">
            <a:extLst>
              <a:ext uri="{FF2B5EF4-FFF2-40B4-BE49-F238E27FC236}">
                <a16:creationId xmlns:a16="http://schemas.microsoft.com/office/drawing/2014/main" id="{646CCD7C-BCC2-41DB-8DF3-B3AE94235EB6}"/>
              </a:ext>
            </a:extLst>
          </p:cNvPr>
          <p:cNvSpPr/>
          <p:nvPr/>
        </p:nvSpPr>
        <p:spPr>
          <a:xfrm>
            <a:off x="5103906" y="0"/>
            <a:ext cx="221129" cy="95624"/>
          </a:xfrm>
          <a:prstGeom prst="rect">
            <a:avLst/>
          </a:prstGeom>
          <a:solidFill>
            <a:srgbClr val="A4C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60327968-E747-485F-87F2-D486363B0E9C}"/>
              </a:ext>
            </a:extLst>
          </p:cNvPr>
          <p:cNvSpPr/>
          <p:nvPr/>
        </p:nvSpPr>
        <p:spPr>
          <a:xfrm>
            <a:off x="-35859" y="824726"/>
            <a:ext cx="711088" cy="179321"/>
          </a:xfrm>
          <a:custGeom>
            <a:avLst/>
            <a:gdLst>
              <a:gd name="connsiteX0" fmla="*/ 699247 w 711088"/>
              <a:gd name="connsiteY0" fmla="*/ 27 h 179321"/>
              <a:gd name="connsiteX1" fmla="*/ 663388 w 711088"/>
              <a:gd name="connsiteY1" fmla="*/ 29909 h 179321"/>
              <a:gd name="connsiteX2" fmla="*/ 645459 w 711088"/>
              <a:gd name="connsiteY2" fmla="*/ 35886 h 179321"/>
              <a:gd name="connsiteX3" fmla="*/ 627530 w 711088"/>
              <a:gd name="connsiteY3" fmla="*/ 47839 h 179321"/>
              <a:gd name="connsiteX4" fmla="*/ 609600 w 711088"/>
              <a:gd name="connsiteY4" fmla="*/ 53815 h 179321"/>
              <a:gd name="connsiteX5" fmla="*/ 585694 w 711088"/>
              <a:gd name="connsiteY5" fmla="*/ 65768 h 179321"/>
              <a:gd name="connsiteX6" fmla="*/ 561788 w 711088"/>
              <a:gd name="connsiteY6" fmla="*/ 71745 h 179321"/>
              <a:gd name="connsiteX7" fmla="*/ 543859 w 711088"/>
              <a:gd name="connsiteY7" fmla="*/ 77721 h 179321"/>
              <a:gd name="connsiteX8" fmla="*/ 525930 w 711088"/>
              <a:gd name="connsiteY8" fmla="*/ 89674 h 179321"/>
              <a:gd name="connsiteX9" fmla="*/ 502024 w 711088"/>
              <a:gd name="connsiteY9" fmla="*/ 83698 h 179321"/>
              <a:gd name="connsiteX10" fmla="*/ 460188 w 711088"/>
              <a:gd name="connsiteY10" fmla="*/ 77721 h 179321"/>
              <a:gd name="connsiteX11" fmla="*/ 304800 w 711088"/>
              <a:gd name="connsiteY11" fmla="*/ 101627 h 179321"/>
              <a:gd name="connsiteX12" fmla="*/ 245035 w 711088"/>
              <a:gd name="connsiteY12" fmla="*/ 119556 h 179321"/>
              <a:gd name="connsiteX13" fmla="*/ 227106 w 711088"/>
              <a:gd name="connsiteY13" fmla="*/ 125533 h 179321"/>
              <a:gd name="connsiteX14" fmla="*/ 143435 w 711088"/>
              <a:gd name="connsiteY14" fmla="*/ 137486 h 179321"/>
              <a:gd name="connsiteX15" fmla="*/ 53788 w 711088"/>
              <a:gd name="connsiteY15" fmla="*/ 167368 h 179321"/>
              <a:gd name="connsiteX16" fmla="*/ 35859 w 711088"/>
              <a:gd name="connsiteY16" fmla="*/ 173345 h 179321"/>
              <a:gd name="connsiteX17" fmla="*/ 17930 w 711088"/>
              <a:gd name="connsiteY17" fmla="*/ 179321 h 179321"/>
              <a:gd name="connsiteX18" fmla="*/ 5977 w 711088"/>
              <a:gd name="connsiteY18" fmla="*/ 143462 h 179321"/>
              <a:gd name="connsiteX19" fmla="*/ 0 w 711088"/>
              <a:gd name="connsiteY19" fmla="*/ 125533 h 179321"/>
              <a:gd name="connsiteX20" fmla="*/ 17930 w 711088"/>
              <a:gd name="connsiteY20" fmla="*/ 113580 h 179321"/>
              <a:gd name="connsiteX21" fmla="*/ 23906 w 711088"/>
              <a:gd name="connsiteY21" fmla="*/ 95650 h 179321"/>
              <a:gd name="connsiteX22" fmla="*/ 29883 w 711088"/>
              <a:gd name="connsiteY22" fmla="*/ 6003 h 179321"/>
              <a:gd name="connsiteX23" fmla="*/ 89647 w 711088"/>
              <a:gd name="connsiteY23" fmla="*/ 17956 h 179321"/>
              <a:gd name="connsiteX24" fmla="*/ 125506 w 711088"/>
              <a:gd name="connsiteY24" fmla="*/ 29909 h 179321"/>
              <a:gd name="connsiteX25" fmla="*/ 209177 w 711088"/>
              <a:gd name="connsiteY25" fmla="*/ 23933 h 179321"/>
              <a:gd name="connsiteX26" fmla="*/ 274918 w 711088"/>
              <a:gd name="connsiteY26" fmla="*/ 17956 h 179321"/>
              <a:gd name="connsiteX27" fmla="*/ 442259 w 711088"/>
              <a:gd name="connsiteY27" fmla="*/ 23933 h 179321"/>
              <a:gd name="connsiteX28" fmla="*/ 699247 w 711088"/>
              <a:gd name="connsiteY28" fmla="*/ 27 h 1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11088" h="179321">
                <a:moveTo>
                  <a:pt x="699247" y="27"/>
                </a:moveTo>
                <a:cubicBezTo>
                  <a:pt x="736102" y="1023"/>
                  <a:pt x="676334" y="21278"/>
                  <a:pt x="663388" y="29909"/>
                </a:cubicBezTo>
                <a:cubicBezTo>
                  <a:pt x="658146" y="33403"/>
                  <a:pt x="651094" y="33069"/>
                  <a:pt x="645459" y="35886"/>
                </a:cubicBezTo>
                <a:cubicBezTo>
                  <a:pt x="639035" y="39098"/>
                  <a:pt x="633954" y="44627"/>
                  <a:pt x="627530" y="47839"/>
                </a:cubicBezTo>
                <a:cubicBezTo>
                  <a:pt x="621895" y="50656"/>
                  <a:pt x="615391" y="51333"/>
                  <a:pt x="609600" y="53815"/>
                </a:cubicBezTo>
                <a:cubicBezTo>
                  <a:pt x="601411" y="57324"/>
                  <a:pt x="594036" y="62640"/>
                  <a:pt x="585694" y="65768"/>
                </a:cubicBezTo>
                <a:cubicBezTo>
                  <a:pt x="578003" y="68652"/>
                  <a:pt x="569686" y="69488"/>
                  <a:pt x="561788" y="71745"/>
                </a:cubicBezTo>
                <a:cubicBezTo>
                  <a:pt x="555731" y="73476"/>
                  <a:pt x="549835" y="75729"/>
                  <a:pt x="543859" y="77721"/>
                </a:cubicBezTo>
                <a:cubicBezTo>
                  <a:pt x="537883" y="81705"/>
                  <a:pt x="533041" y="88658"/>
                  <a:pt x="525930" y="89674"/>
                </a:cubicBezTo>
                <a:cubicBezTo>
                  <a:pt x="517799" y="90836"/>
                  <a:pt x="510105" y="85167"/>
                  <a:pt x="502024" y="83698"/>
                </a:cubicBezTo>
                <a:cubicBezTo>
                  <a:pt x="488164" y="81178"/>
                  <a:pt x="474133" y="79713"/>
                  <a:pt x="460188" y="77721"/>
                </a:cubicBezTo>
                <a:cubicBezTo>
                  <a:pt x="348964" y="99965"/>
                  <a:pt x="400890" y="92891"/>
                  <a:pt x="304800" y="101627"/>
                </a:cubicBezTo>
                <a:cubicBezTo>
                  <a:pt x="268675" y="110658"/>
                  <a:pt x="288680" y="105007"/>
                  <a:pt x="245035" y="119556"/>
                </a:cubicBezTo>
                <a:cubicBezTo>
                  <a:pt x="239059" y="121548"/>
                  <a:pt x="233342" y="124642"/>
                  <a:pt x="227106" y="125533"/>
                </a:cubicBezTo>
                <a:lnTo>
                  <a:pt x="143435" y="137486"/>
                </a:lnTo>
                <a:lnTo>
                  <a:pt x="53788" y="167368"/>
                </a:lnTo>
                <a:lnTo>
                  <a:pt x="35859" y="173345"/>
                </a:lnTo>
                <a:lnTo>
                  <a:pt x="17930" y="179321"/>
                </a:lnTo>
                <a:lnTo>
                  <a:pt x="5977" y="143462"/>
                </a:lnTo>
                <a:lnTo>
                  <a:pt x="0" y="125533"/>
                </a:lnTo>
                <a:cubicBezTo>
                  <a:pt x="5977" y="121549"/>
                  <a:pt x="13443" y="119189"/>
                  <a:pt x="17930" y="113580"/>
                </a:cubicBezTo>
                <a:cubicBezTo>
                  <a:pt x="21865" y="108661"/>
                  <a:pt x="23210" y="101911"/>
                  <a:pt x="23906" y="95650"/>
                </a:cubicBezTo>
                <a:cubicBezTo>
                  <a:pt x="27213" y="65884"/>
                  <a:pt x="27891" y="35885"/>
                  <a:pt x="29883" y="6003"/>
                </a:cubicBezTo>
                <a:cubicBezTo>
                  <a:pt x="79596" y="22576"/>
                  <a:pt x="386" y="-2642"/>
                  <a:pt x="89647" y="17956"/>
                </a:cubicBezTo>
                <a:cubicBezTo>
                  <a:pt x="101924" y="20789"/>
                  <a:pt x="125506" y="29909"/>
                  <a:pt x="125506" y="29909"/>
                </a:cubicBezTo>
                <a:lnTo>
                  <a:pt x="209177" y="23933"/>
                </a:lnTo>
                <a:cubicBezTo>
                  <a:pt x="231111" y="22178"/>
                  <a:pt x="252914" y="17956"/>
                  <a:pt x="274918" y="17956"/>
                </a:cubicBezTo>
                <a:cubicBezTo>
                  <a:pt x="330734" y="17956"/>
                  <a:pt x="386449" y="23136"/>
                  <a:pt x="442259" y="23933"/>
                </a:cubicBezTo>
                <a:cubicBezTo>
                  <a:pt x="525921" y="25128"/>
                  <a:pt x="662392" y="-969"/>
                  <a:pt x="699247" y="27"/>
                </a:cubicBezTo>
                <a:close/>
              </a:path>
            </a:pathLst>
          </a:custGeom>
          <a:solidFill>
            <a:srgbClr val="AFD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958D5214-A8E1-436B-887E-A882963A2871}"/>
              </a:ext>
            </a:extLst>
          </p:cNvPr>
          <p:cNvSpPr/>
          <p:nvPr/>
        </p:nvSpPr>
        <p:spPr>
          <a:xfrm>
            <a:off x="5701555" y="770965"/>
            <a:ext cx="842682" cy="89647"/>
          </a:xfrm>
          <a:custGeom>
            <a:avLst/>
            <a:gdLst>
              <a:gd name="connsiteX0" fmla="*/ 0 w 842682"/>
              <a:gd name="connsiteY0" fmla="*/ 83670 h 89647"/>
              <a:gd name="connsiteX1" fmla="*/ 29882 w 842682"/>
              <a:gd name="connsiteY1" fmla="*/ 77694 h 89647"/>
              <a:gd name="connsiteX2" fmla="*/ 71717 w 842682"/>
              <a:gd name="connsiteY2" fmla="*/ 71717 h 89647"/>
              <a:gd name="connsiteX3" fmla="*/ 107576 w 842682"/>
              <a:gd name="connsiteY3" fmla="*/ 59764 h 89647"/>
              <a:gd name="connsiteX4" fmla="*/ 125506 w 842682"/>
              <a:gd name="connsiteY4" fmla="*/ 53788 h 89647"/>
              <a:gd name="connsiteX5" fmla="*/ 143435 w 842682"/>
              <a:gd name="connsiteY5" fmla="*/ 41835 h 89647"/>
              <a:gd name="connsiteX6" fmla="*/ 197223 w 842682"/>
              <a:gd name="connsiteY6" fmla="*/ 23906 h 89647"/>
              <a:gd name="connsiteX7" fmla="*/ 215153 w 842682"/>
              <a:gd name="connsiteY7" fmla="*/ 17929 h 89647"/>
              <a:gd name="connsiteX8" fmla="*/ 233082 w 842682"/>
              <a:gd name="connsiteY8" fmla="*/ 11953 h 89647"/>
              <a:gd name="connsiteX9" fmla="*/ 316753 w 842682"/>
              <a:gd name="connsiteY9" fmla="*/ 17929 h 89647"/>
              <a:gd name="connsiteX10" fmla="*/ 352612 w 842682"/>
              <a:gd name="connsiteY10" fmla="*/ 41835 h 89647"/>
              <a:gd name="connsiteX11" fmla="*/ 376517 w 842682"/>
              <a:gd name="connsiteY11" fmla="*/ 53788 h 89647"/>
              <a:gd name="connsiteX12" fmla="*/ 472141 w 842682"/>
              <a:gd name="connsiteY12" fmla="*/ 47811 h 89647"/>
              <a:gd name="connsiteX13" fmla="*/ 519953 w 842682"/>
              <a:gd name="connsiteY13" fmla="*/ 35859 h 89647"/>
              <a:gd name="connsiteX14" fmla="*/ 555812 w 842682"/>
              <a:gd name="connsiteY14" fmla="*/ 29882 h 89647"/>
              <a:gd name="connsiteX15" fmla="*/ 591670 w 842682"/>
              <a:gd name="connsiteY15" fmla="*/ 17929 h 89647"/>
              <a:gd name="connsiteX16" fmla="*/ 609600 w 842682"/>
              <a:gd name="connsiteY16" fmla="*/ 11953 h 89647"/>
              <a:gd name="connsiteX17" fmla="*/ 657412 w 842682"/>
              <a:gd name="connsiteY17" fmla="*/ 0 h 89647"/>
              <a:gd name="connsiteX18" fmla="*/ 699247 w 842682"/>
              <a:gd name="connsiteY18" fmla="*/ 5976 h 89647"/>
              <a:gd name="connsiteX19" fmla="*/ 735106 w 842682"/>
              <a:gd name="connsiteY19" fmla="*/ 17929 h 89647"/>
              <a:gd name="connsiteX20" fmla="*/ 753035 w 842682"/>
              <a:gd name="connsiteY20" fmla="*/ 29882 h 89647"/>
              <a:gd name="connsiteX21" fmla="*/ 794870 w 842682"/>
              <a:gd name="connsiteY21" fmla="*/ 41835 h 89647"/>
              <a:gd name="connsiteX22" fmla="*/ 812800 w 842682"/>
              <a:gd name="connsiteY22" fmla="*/ 53788 h 89647"/>
              <a:gd name="connsiteX23" fmla="*/ 824753 w 842682"/>
              <a:gd name="connsiteY23" fmla="*/ 71717 h 89647"/>
              <a:gd name="connsiteX24" fmla="*/ 842682 w 842682"/>
              <a:gd name="connsiteY24" fmla="*/ 77694 h 89647"/>
              <a:gd name="connsiteX25" fmla="*/ 245035 w 842682"/>
              <a:gd name="connsiteY25" fmla="*/ 89647 h 89647"/>
              <a:gd name="connsiteX26" fmla="*/ 101600 w 842682"/>
              <a:gd name="connsiteY26" fmla="*/ 83670 h 89647"/>
              <a:gd name="connsiteX27" fmla="*/ 59765 w 842682"/>
              <a:gd name="connsiteY27" fmla="*/ 77694 h 8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42682" h="89647">
                <a:moveTo>
                  <a:pt x="0" y="83670"/>
                </a:moveTo>
                <a:cubicBezTo>
                  <a:pt x="9961" y="81678"/>
                  <a:pt x="19862" y="79364"/>
                  <a:pt x="29882" y="77694"/>
                </a:cubicBezTo>
                <a:cubicBezTo>
                  <a:pt x="43777" y="75378"/>
                  <a:pt x="57991" y="74885"/>
                  <a:pt x="71717" y="71717"/>
                </a:cubicBezTo>
                <a:cubicBezTo>
                  <a:pt x="83994" y="68884"/>
                  <a:pt x="95623" y="63748"/>
                  <a:pt x="107576" y="59764"/>
                </a:cubicBezTo>
                <a:lnTo>
                  <a:pt x="125506" y="53788"/>
                </a:lnTo>
                <a:cubicBezTo>
                  <a:pt x="131482" y="49804"/>
                  <a:pt x="136871" y="44752"/>
                  <a:pt x="143435" y="41835"/>
                </a:cubicBezTo>
                <a:cubicBezTo>
                  <a:pt x="143445" y="41831"/>
                  <a:pt x="188253" y="26896"/>
                  <a:pt x="197223" y="23906"/>
                </a:cubicBezTo>
                <a:lnTo>
                  <a:pt x="215153" y="17929"/>
                </a:lnTo>
                <a:lnTo>
                  <a:pt x="233082" y="11953"/>
                </a:lnTo>
                <a:cubicBezTo>
                  <a:pt x="260972" y="13945"/>
                  <a:pt x="288983" y="14662"/>
                  <a:pt x="316753" y="17929"/>
                </a:cubicBezTo>
                <a:cubicBezTo>
                  <a:pt x="341307" y="20818"/>
                  <a:pt x="332097" y="27181"/>
                  <a:pt x="352612" y="41835"/>
                </a:cubicBezTo>
                <a:cubicBezTo>
                  <a:pt x="359862" y="47013"/>
                  <a:pt x="368549" y="49804"/>
                  <a:pt x="376517" y="53788"/>
                </a:cubicBezTo>
                <a:cubicBezTo>
                  <a:pt x="408392" y="51796"/>
                  <a:pt x="440348" y="50839"/>
                  <a:pt x="472141" y="47811"/>
                </a:cubicBezTo>
                <a:cubicBezTo>
                  <a:pt x="517336" y="43507"/>
                  <a:pt x="486721" y="43244"/>
                  <a:pt x="519953" y="35859"/>
                </a:cubicBezTo>
                <a:cubicBezTo>
                  <a:pt x="531782" y="33230"/>
                  <a:pt x="544056" y="32821"/>
                  <a:pt x="555812" y="29882"/>
                </a:cubicBezTo>
                <a:cubicBezTo>
                  <a:pt x="568035" y="26826"/>
                  <a:pt x="579717" y="21913"/>
                  <a:pt x="591670" y="17929"/>
                </a:cubicBezTo>
                <a:cubicBezTo>
                  <a:pt x="597647" y="15937"/>
                  <a:pt x="603422" y="13189"/>
                  <a:pt x="609600" y="11953"/>
                </a:cubicBezTo>
                <a:cubicBezTo>
                  <a:pt x="645660" y="4740"/>
                  <a:pt x="629845" y="9188"/>
                  <a:pt x="657412" y="0"/>
                </a:cubicBezTo>
                <a:cubicBezTo>
                  <a:pt x="671357" y="1992"/>
                  <a:pt x="685521" y="2809"/>
                  <a:pt x="699247" y="5976"/>
                </a:cubicBezTo>
                <a:cubicBezTo>
                  <a:pt x="711524" y="8809"/>
                  <a:pt x="735106" y="17929"/>
                  <a:pt x="735106" y="17929"/>
                </a:cubicBezTo>
                <a:cubicBezTo>
                  <a:pt x="741082" y="21913"/>
                  <a:pt x="746611" y="26670"/>
                  <a:pt x="753035" y="29882"/>
                </a:cubicBezTo>
                <a:cubicBezTo>
                  <a:pt x="761611" y="34170"/>
                  <a:pt x="787207" y="39919"/>
                  <a:pt x="794870" y="41835"/>
                </a:cubicBezTo>
                <a:cubicBezTo>
                  <a:pt x="800847" y="45819"/>
                  <a:pt x="807721" y="48709"/>
                  <a:pt x="812800" y="53788"/>
                </a:cubicBezTo>
                <a:cubicBezTo>
                  <a:pt x="817879" y="58867"/>
                  <a:pt x="819144" y="67230"/>
                  <a:pt x="824753" y="71717"/>
                </a:cubicBezTo>
                <a:cubicBezTo>
                  <a:pt x="829672" y="75652"/>
                  <a:pt x="836706" y="75702"/>
                  <a:pt x="842682" y="77694"/>
                </a:cubicBezTo>
                <a:lnTo>
                  <a:pt x="245035" y="89647"/>
                </a:lnTo>
                <a:cubicBezTo>
                  <a:pt x="197182" y="89647"/>
                  <a:pt x="149412" y="85662"/>
                  <a:pt x="101600" y="83670"/>
                </a:cubicBezTo>
                <a:cubicBezTo>
                  <a:pt x="67810" y="76913"/>
                  <a:pt x="81875" y="77694"/>
                  <a:pt x="59765" y="77694"/>
                </a:cubicBezTo>
              </a:path>
            </a:pathLst>
          </a:custGeom>
          <a:solidFill>
            <a:srgbClr val="59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BBDCB81D-77AB-4079-8300-F0C337FA9CDE}"/>
              </a:ext>
            </a:extLst>
          </p:cNvPr>
          <p:cNvSpPr/>
          <p:nvPr/>
        </p:nvSpPr>
        <p:spPr>
          <a:xfrm>
            <a:off x="5755481" y="827438"/>
            <a:ext cx="116682" cy="39373"/>
          </a:xfrm>
          <a:custGeom>
            <a:avLst/>
            <a:gdLst>
              <a:gd name="connsiteX0" fmla="*/ 0 w 116682"/>
              <a:gd name="connsiteY0" fmla="*/ 32193 h 39373"/>
              <a:gd name="connsiteX1" fmla="*/ 19050 w 116682"/>
              <a:gd name="connsiteY1" fmla="*/ 22668 h 39373"/>
              <a:gd name="connsiteX2" fmla="*/ 30957 w 116682"/>
              <a:gd name="connsiteY2" fmla="*/ 25050 h 39373"/>
              <a:gd name="connsiteX3" fmla="*/ 47625 w 116682"/>
              <a:gd name="connsiteY3" fmla="*/ 36956 h 39373"/>
              <a:gd name="connsiteX4" fmla="*/ 50007 w 116682"/>
              <a:gd name="connsiteY4" fmla="*/ 29812 h 39373"/>
              <a:gd name="connsiteX5" fmla="*/ 52388 w 116682"/>
              <a:gd name="connsiteY5" fmla="*/ 10762 h 39373"/>
              <a:gd name="connsiteX6" fmla="*/ 92869 w 116682"/>
              <a:gd name="connsiteY6" fmla="*/ 1237 h 39373"/>
              <a:gd name="connsiteX7" fmla="*/ 116682 w 116682"/>
              <a:gd name="connsiteY7" fmla="*/ 3618 h 3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82" h="39373">
                <a:moveTo>
                  <a:pt x="0" y="32193"/>
                </a:moveTo>
                <a:cubicBezTo>
                  <a:pt x="2236" y="30851"/>
                  <a:pt x="13928" y="22668"/>
                  <a:pt x="19050" y="22668"/>
                </a:cubicBezTo>
                <a:cubicBezTo>
                  <a:pt x="23098" y="22668"/>
                  <a:pt x="26988" y="24256"/>
                  <a:pt x="30957" y="25050"/>
                </a:cubicBezTo>
                <a:cubicBezTo>
                  <a:pt x="41874" y="41425"/>
                  <a:pt x="35052" y="41147"/>
                  <a:pt x="47625" y="36956"/>
                </a:cubicBezTo>
                <a:cubicBezTo>
                  <a:pt x="48419" y="34575"/>
                  <a:pt x="49558" y="32282"/>
                  <a:pt x="50007" y="29812"/>
                </a:cubicBezTo>
                <a:cubicBezTo>
                  <a:pt x="51152" y="23516"/>
                  <a:pt x="50704" y="16936"/>
                  <a:pt x="52388" y="10762"/>
                </a:cubicBezTo>
                <a:cubicBezTo>
                  <a:pt x="56919" y="-5855"/>
                  <a:pt x="82853" y="1905"/>
                  <a:pt x="92869" y="1237"/>
                </a:cubicBezTo>
                <a:cubicBezTo>
                  <a:pt x="113494" y="3815"/>
                  <a:pt x="105520" y="3618"/>
                  <a:pt x="116682" y="3618"/>
                </a:cubicBezTo>
              </a:path>
            </a:pathLst>
          </a:custGeom>
          <a:noFill/>
          <a:ln>
            <a:solidFill>
              <a:srgbClr val="1D39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0C7DA417-23D7-427E-A5A9-4668B1D01545}"/>
              </a:ext>
            </a:extLst>
          </p:cNvPr>
          <p:cNvSpPr/>
          <p:nvPr/>
        </p:nvSpPr>
        <p:spPr>
          <a:xfrm>
            <a:off x="6010275" y="807244"/>
            <a:ext cx="245269" cy="45244"/>
          </a:xfrm>
          <a:custGeom>
            <a:avLst/>
            <a:gdLst>
              <a:gd name="connsiteX0" fmla="*/ 0 w 245269"/>
              <a:gd name="connsiteY0" fmla="*/ 45244 h 45244"/>
              <a:gd name="connsiteX1" fmla="*/ 19050 w 245269"/>
              <a:gd name="connsiteY1" fmla="*/ 30956 h 45244"/>
              <a:gd name="connsiteX2" fmla="*/ 26194 w 245269"/>
              <a:gd name="connsiteY2" fmla="*/ 28575 h 45244"/>
              <a:gd name="connsiteX3" fmla="*/ 42863 w 245269"/>
              <a:gd name="connsiteY3" fmla="*/ 30956 h 45244"/>
              <a:gd name="connsiteX4" fmla="*/ 57150 w 245269"/>
              <a:gd name="connsiteY4" fmla="*/ 40481 h 45244"/>
              <a:gd name="connsiteX5" fmla="*/ 83344 w 245269"/>
              <a:gd name="connsiteY5" fmla="*/ 38100 h 45244"/>
              <a:gd name="connsiteX6" fmla="*/ 85725 w 245269"/>
              <a:gd name="connsiteY6" fmla="*/ 30956 h 45244"/>
              <a:gd name="connsiteX7" fmla="*/ 92869 w 245269"/>
              <a:gd name="connsiteY7" fmla="*/ 28575 h 45244"/>
              <a:gd name="connsiteX8" fmla="*/ 121444 w 245269"/>
              <a:gd name="connsiteY8" fmla="*/ 14287 h 45244"/>
              <a:gd name="connsiteX9" fmla="*/ 128588 w 245269"/>
              <a:gd name="connsiteY9" fmla="*/ 11906 h 45244"/>
              <a:gd name="connsiteX10" fmla="*/ 183356 w 245269"/>
              <a:gd name="connsiteY10" fmla="*/ 14287 h 45244"/>
              <a:gd name="connsiteX11" fmla="*/ 197644 w 245269"/>
              <a:gd name="connsiteY11" fmla="*/ 19050 h 45244"/>
              <a:gd name="connsiteX12" fmla="*/ 209550 w 245269"/>
              <a:gd name="connsiteY12" fmla="*/ 28575 h 45244"/>
              <a:gd name="connsiteX13" fmla="*/ 214313 w 245269"/>
              <a:gd name="connsiteY13" fmla="*/ 21431 h 45244"/>
              <a:gd name="connsiteX14" fmla="*/ 228600 w 245269"/>
              <a:gd name="connsiteY14" fmla="*/ 16669 h 45244"/>
              <a:gd name="connsiteX15" fmla="*/ 238125 w 245269"/>
              <a:gd name="connsiteY15" fmla="*/ 2381 h 45244"/>
              <a:gd name="connsiteX16" fmla="*/ 245269 w 245269"/>
              <a:gd name="connsiteY16" fmla="*/ 0 h 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269" h="45244">
                <a:moveTo>
                  <a:pt x="0" y="45244"/>
                </a:moveTo>
                <a:cubicBezTo>
                  <a:pt x="2919" y="42909"/>
                  <a:pt x="13997" y="33483"/>
                  <a:pt x="19050" y="30956"/>
                </a:cubicBezTo>
                <a:cubicBezTo>
                  <a:pt x="21295" y="29833"/>
                  <a:pt x="23813" y="29369"/>
                  <a:pt x="26194" y="28575"/>
                </a:cubicBezTo>
                <a:cubicBezTo>
                  <a:pt x="31750" y="29369"/>
                  <a:pt x="37624" y="28941"/>
                  <a:pt x="42863" y="30956"/>
                </a:cubicBezTo>
                <a:cubicBezTo>
                  <a:pt x="48205" y="33011"/>
                  <a:pt x="57150" y="40481"/>
                  <a:pt x="57150" y="40481"/>
                </a:cubicBezTo>
                <a:cubicBezTo>
                  <a:pt x="65881" y="39687"/>
                  <a:pt x="75027" y="40872"/>
                  <a:pt x="83344" y="38100"/>
                </a:cubicBezTo>
                <a:cubicBezTo>
                  <a:pt x="85725" y="37306"/>
                  <a:pt x="83950" y="32731"/>
                  <a:pt x="85725" y="30956"/>
                </a:cubicBezTo>
                <a:cubicBezTo>
                  <a:pt x="87500" y="29181"/>
                  <a:pt x="90488" y="29369"/>
                  <a:pt x="92869" y="28575"/>
                </a:cubicBezTo>
                <a:cubicBezTo>
                  <a:pt x="111332" y="16266"/>
                  <a:pt x="101727" y="20859"/>
                  <a:pt x="121444" y="14287"/>
                </a:cubicBezTo>
                <a:lnTo>
                  <a:pt x="128588" y="11906"/>
                </a:lnTo>
                <a:cubicBezTo>
                  <a:pt x="146844" y="12700"/>
                  <a:pt x="165180" y="12407"/>
                  <a:pt x="183356" y="14287"/>
                </a:cubicBezTo>
                <a:cubicBezTo>
                  <a:pt x="188350" y="14804"/>
                  <a:pt x="197644" y="19050"/>
                  <a:pt x="197644" y="19050"/>
                </a:cubicBezTo>
                <a:cubicBezTo>
                  <a:pt x="199460" y="21775"/>
                  <a:pt x="203496" y="30997"/>
                  <a:pt x="209550" y="28575"/>
                </a:cubicBezTo>
                <a:cubicBezTo>
                  <a:pt x="212207" y="27512"/>
                  <a:pt x="211886" y="22948"/>
                  <a:pt x="214313" y="21431"/>
                </a:cubicBezTo>
                <a:cubicBezTo>
                  <a:pt x="218570" y="18770"/>
                  <a:pt x="228600" y="16669"/>
                  <a:pt x="228600" y="16669"/>
                </a:cubicBezTo>
                <a:cubicBezTo>
                  <a:pt x="231775" y="11906"/>
                  <a:pt x="232695" y="4191"/>
                  <a:pt x="238125" y="2381"/>
                </a:cubicBezTo>
                <a:lnTo>
                  <a:pt x="245269" y="0"/>
                </a:lnTo>
              </a:path>
            </a:pathLst>
          </a:custGeom>
          <a:noFill/>
          <a:ln>
            <a:solidFill>
              <a:srgbClr val="1D39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2DBFFD79-A71F-4F32-93FF-F7301CE742C4}"/>
              </a:ext>
            </a:extLst>
          </p:cNvPr>
          <p:cNvSpPr/>
          <p:nvPr/>
        </p:nvSpPr>
        <p:spPr>
          <a:xfrm>
            <a:off x="6343650" y="788194"/>
            <a:ext cx="159683" cy="61912"/>
          </a:xfrm>
          <a:custGeom>
            <a:avLst/>
            <a:gdLst>
              <a:gd name="connsiteX0" fmla="*/ 0 w 159683"/>
              <a:gd name="connsiteY0" fmla="*/ 16669 h 61912"/>
              <a:gd name="connsiteX1" fmla="*/ 11906 w 159683"/>
              <a:gd name="connsiteY1" fmla="*/ 11906 h 61912"/>
              <a:gd name="connsiteX2" fmla="*/ 33338 w 159683"/>
              <a:gd name="connsiteY2" fmla="*/ 0 h 61912"/>
              <a:gd name="connsiteX3" fmla="*/ 45244 w 159683"/>
              <a:gd name="connsiteY3" fmla="*/ 2381 h 61912"/>
              <a:gd name="connsiteX4" fmla="*/ 52388 w 159683"/>
              <a:gd name="connsiteY4" fmla="*/ 4762 h 61912"/>
              <a:gd name="connsiteX5" fmla="*/ 54769 w 159683"/>
              <a:gd name="connsiteY5" fmla="*/ 21431 h 61912"/>
              <a:gd name="connsiteX6" fmla="*/ 78581 w 159683"/>
              <a:gd name="connsiteY6" fmla="*/ 9525 h 61912"/>
              <a:gd name="connsiteX7" fmla="*/ 102394 w 159683"/>
              <a:gd name="connsiteY7" fmla="*/ 11906 h 61912"/>
              <a:gd name="connsiteX8" fmla="*/ 104775 w 159683"/>
              <a:gd name="connsiteY8" fmla="*/ 33337 h 61912"/>
              <a:gd name="connsiteX9" fmla="*/ 135731 w 159683"/>
              <a:gd name="connsiteY9" fmla="*/ 30956 h 61912"/>
              <a:gd name="connsiteX10" fmla="*/ 152400 w 159683"/>
              <a:gd name="connsiteY10" fmla="*/ 30956 h 61912"/>
              <a:gd name="connsiteX11" fmla="*/ 157163 w 159683"/>
              <a:gd name="connsiteY11" fmla="*/ 45244 h 61912"/>
              <a:gd name="connsiteX12" fmla="*/ 159544 w 159683"/>
              <a:gd name="connsiteY12" fmla="*/ 61912 h 6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683" h="61912">
                <a:moveTo>
                  <a:pt x="0" y="16669"/>
                </a:moveTo>
                <a:cubicBezTo>
                  <a:pt x="3969" y="15081"/>
                  <a:pt x="8153" y="13953"/>
                  <a:pt x="11906" y="11906"/>
                </a:cubicBezTo>
                <a:cubicBezTo>
                  <a:pt x="37635" y="-2128"/>
                  <a:pt x="16662" y="5558"/>
                  <a:pt x="33338" y="0"/>
                </a:cubicBezTo>
                <a:cubicBezTo>
                  <a:pt x="37307" y="794"/>
                  <a:pt x="41318" y="1399"/>
                  <a:pt x="45244" y="2381"/>
                </a:cubicBezTo>
                <a:cubicBezTo>
                  <a:pt x="47679" y="2990"/>
                  <a:pt x="51265" y="2517"/>
                  <a:pt x="52388" y="4762"/>
                </a:cubicBezTo>
                <a:cubicBezTo>
                  <a:pt x="54898" y="9782"/>
                  <a:pt x="53975" y="15875"/>
                  <a:pt x="54769" y="21431"/>
                </a:cubicBezTo>
                <a:cubicBezTo>
                  <a:pt x="71779" y="10091"/>
                  <a:pt x="63503" y="13294"/>
                  <a:pt x="78581" y="9525"/>
                </a:cubicBezTo>
                <a:cubicBezTo>
                  <a:pt x="86519" y="10319"/>
                  <a:pt x="96491" y="6540"/>
                  <a:pt x="102394" y="11906"/>
                </a:cubicBezTo>
                <a:cubicBezTo>
                  <a:pt x="107712" y="16741"/>
                  <a:pt x="98534" y="29771"/>
                  <a:pt x="104775" y="33337"/>
                </a:cubicBezTo>
                <a:cubicBezTo>
                  <a:pt x="113761" y="38472"/>
                  <a:pt x="125412" y="31750"/>
                  <a:pt x="135731" y="30956"/>
                </a:cubicBezTo>
                <a:cubicBezTo>
                  <a:pt x="139053" y="30126"/>
                  <a:pt x="148777" y="25884"/>
                  <a:pt x="152400" y="30956"/>
                </a:cubicBezTo>
                <a:cubicBezTo>
                  <a:pt x="155318" y="35041"/>
                  <a:pt x="155575" y="40481"/>
                  <a:pt x="157163" y="45244"/>
                </a:cubicBezTo>
                <a:cubicBezTo>
                  <a:pt x="160548" y="55399"/>
                  <a:pt x="159544" y="49878"/>
                  <a:pt x="159544" y="61912"/>
                </a:cubicBezTo>
              </a:path>
            </a:pathLst>
          </a:custGeom>
          <a:noFill/>
          <a:ln>
            <a:solidFill>
              <a:srgbClr val="1D39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523567A8-03AC-4E93-92EB-2EE3A029CB6B}"/>
              </a:ext>
            </a:extLst>
          </p:cNvPr>
          <p:cNvSpPr/>
          <p:nvPr/>
        </p:nvSpPr>
        <p:spPr>
          <a:xfrm>
            <a:off x="5934075" y="790575"/>
            <a:ext cx="97631" cy="12545"/>
          </a:xfrm>
          <a:custGeom>
            <a:avLst/>
            <a:gdLst>
              <a:gd name="connsiteX0" fmla="*/ 0 w 97631"/>
              <a:gd name="connsiteY0" fmla="*/ 9525 h 12545"/>
              <a:gd name="connsiteX1" fmla="*/ 19050 w 97631"/>
              <a:gd name="connsiteY1" fmla="*/ 0 h 12545"/>
              <a:gd name="connsiteX2" fmla="*/ 38100 w 97631"/>
              <a:gd name="connsiteY2" fmla="*/ 2381 h 12545"/>
              <a:gd name="connsiteX3" fmla="*/ 52388 w 97631"/>
              <a:gd name="connsiteY3" fmla="*/ 11906 h 12545"/>
              <a:gd name="connsiteX4" fmla="*/ 73819 w 97631"/>
              <a:gd name="connsiteY4" fmla="*/ 2381 h 12545"/>
              <a:gd name="connsiteX5" fmla="*/ 80963 w 97631"/>
              <a:gd name="connsiteY5" fmla="*/ 0 h 12545"/>
              <a:gd name="connsiteX6" fmla="*/ 97631 w 97631"/>
              <a:gd name="connsiteY6" fmla="*/ 4763 h 1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631" h="12545">
                <a:moveTo>
                  <a:pt x="0" y="9525"/>
                </a:moveTo>
                <a:cubicBezTo>
                  <a:pt x="2245" y="8178"/>
                  <a:pt x="13922" y="0"/>
                  <a:pt x="19050" y="0"/>
                </a:cubicBezTo>
                <a:cubicBezTo>
                  <a:pt x="25449" y="0"/>
                  <a:pt x="31750" y="1587"/>
                  <a:pt x="38100" y="2381"/>
                </a:cubicBezTo>
                <a:cubicBezTo>
                  <a:pt x="42863" y="5556"/>
                  <a:pt x="47625" y="15081"/>
                  <a:pt x="52388" y="11906"/>
                </a:cubicBezTo>
                <a:cubicBezTo>
                  <a:pt x="63707" y="4360"/>
                  <a:pt x="56817" y="8048"/>
                  <a:pt x="73819" y="2381"/>
                </a:cubicBezTo>
                <a:lnTo>
                  <a:pt x="80963" y="0"/>
                </a:lnTo>
                <a:cubicBezTo>
                  <a:pt x="96003" y="5014"/>
                  <a:pt x="90230" y="4763"/>
                  <a:pt x="97631" y="4763"/>
                </a:cubicBezTo>
              </a:path>
            </a:pathLst>
          </a:custGeom>
          <a:noFill/>
          <a:ln>
            <a:solidFill>
              <a:srgbClr val="1D39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204C571B-4B74-4408-A185-DA97BED99E64}"/>
              </a:ext>
            </a:extLst>
          </p:cNvPr>
          <p:cNvSpPr/>
          <p:nvPr/>
        </p:nvSpPr>
        <p:spPr>
          <a:xfrm>
            <a:off x="4028207" y="810392"/>
            <a:ext cx="210252" cy="46777"/>
          </a:xfrm>
          <a:custGeom>
            <a:avLst/>
            <a:gdLst>
              <a:gd name="connsiteX0" fmla="*/ 6420 w 210252"/>
              <a:gd name="connsiteY0" fmla="*/ 39003 h 46777"/>
              <a:gd name="connsiteX1" fmla="*/ 32422 w 210252"/>
              <a:gd name="connsiteY1" fmla="*/ 34670 h 46777"/>
              <a:gd name="connsiteX2" fmla="*/ 41090 w 210252"/>
              <a:gd name="connsiteY2" fmla="*/ 26002 h 46777"/>
              <a:gd name="connsiteX3" fmla="*/ 67092 w 210252"/>
              <a:gd name="connsiteY3" fmla="*/ 17335 h 46777"/>
              <a:gd name="connsiteX4" fmla="*/ 80093 w 210252"/>
              <a:gd name="connsiteY4" fmla="*/ 13001 h 46777"/>
              <a:gd name="connsiteX5" fmla="*/ 106094 w 210252"/>
              <a:gd name="connsiteY5" fmla="*/ 0 h 46777"/>
              <a:gd name="connsiteX6" fmla="*/ 136430 w 210252"/>
              <a:gd name="connsiteY6" fmla="*/ 4334 h 46777"/>
              <a:gd name="connsiteX7" fmla="*/ 162432 w 210252"/>
              <a:gd name="connsiteY7" fmla="*/ 13001 h 46777"/>
              <a:gd name="connsiteX8" fmla="*/ 201435 w 210252"/>
              <a:gd name="connsiteY8" fmla="*/ 17335 h 46777"/>
              <a:gd name="connsiteX9" fmla="*/ 210102 w 210252"/>
              <a:gd name="connsiteY9" fmla="*/ 30336 h 46777"/>
              <a:gd name="connsiteX10" fmla="*/ 197101 w 210252"/>
              <a:gd name="connsiteY10" fmla="*/ 34670 h 46777"/>
              <a:gd name="connsiteX11" fmla="*/ 162432 w 210252"/>
              <a:gd name="connsiteY11" fmla="*/ 39003 h 46777"/>
              <a:gd name="connsiteX12" fmla="*/ 6420 w 210252"/>
              <a:gd name="connsiteY12" fmla="*/ 39003 h 4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252" h="46777">
                <a:moveTo>
                  <a:pt x="6420" y="39003"/>
                </a:moveTo>
                <a:cubicBezTo>
                  <a:pt x="-15248" y="38281"/>
                  <a:pt x="24195" y="37755"/>
                  <a:pt x="32422" y="34670"/>
                </a:cubicBezTo>
                <a:cubicBezTo>
                  <a:pt x="36248" y="33235"/>
                  <a:pt x="37435" y="27829"/>
                  <a:pt x="41090" y="26002"/>
                </a:cubicBezTo>
                <a:cubicBezTo>
                  <a:pt x="49262" y="21916"/>
                  <a:pt x="58425" y="20224"/>
                  <a:pt x="67092" y="17335"/>
                </a:cubicBezTo>
                <a:cubicBezTo>
                  <a:pt x="71426" y="15890"/>
                  <a:pt x="76292" y="15535"/>
                  <a:pt x="80093" y="13001"/>
                </a:cubicBezTo>
                <a:cubicBezTo>
                  <a:pt x="96894" y="1800"/>
                  <a:pt x="88152" y="5981"/>
                  <a:pt x="106094" y="0"/>
                </a:cubicBezTo>
                <a:cubicBezTo>
                  <a:pt x="116206" y="1445"/>
                  <a:pt x="126477" y="2037"/>
                  <a:pt x="136430" y="4334"/>
                </a:cubicBezTo>
                <a:cubicBezTo>
                  <a:pt x="145332" y="6388"/>
                  <a:pt x="153352" y="11992"/>
                  <a:pt x="162432" y="13001"/>
                </a:cubicBezTo>
                <a:lnTo>
                  <a:pt x="201435" y="17335"/>
                </a:lnTo>
                <a:cubicBezTo>
                  <a:pt x="204324" y="21669"/>
                  <a:pt x="211365" y="25283"/>
                  <a:pt x="210102" y="30336"/>
                </a:cubicBezTo>
                <a:cubicBezTo>
                  <a:pt x="208994" y="34768"/>
                  <a:pt x="201595" y="33853"/>
                  <a:pt x="197101" y="34670"/>
                </a:cubicBezTo>
                <a:cubicBezTo>
                  <a:pt x="185643" y="36753"/>
                  <a:pt x="173988" y="37559"/>
                  <a:pt x="162432" y="39003"/>
                </a:cubicBezTo>
                <a:cubicBezTo>
                  <a:pt x="111060" y="56128"/>
                  <a:pt x="28088" y="39725"/>
                  <a:pt x="6420" y="39003"/>
                </a:cubicBezTo>
                <a:close/>
              </a:path>
            </a:pathLst>
          </a:custGeom>
          <a:solidFill>
            <a:srgbClr val="AFD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0CCC2D85-2FD9-40EB-B8A5-525FF896B580}"/>
              </a:ext>
            </a:extLst>
          </p:cNvPr>
          <p:cNvSpPr/>
          <p:nvPr/>
        </p:nvSpPr>
        <p:spPr>
          <a:xfrm>
            <a:off x="4343243" y="785553"/>
            <a:ext cx="399168" cy="108065"/>
          </a:xfrm>
          <a:custGeom>
            <a:avLst/>
            <a:gdLst>
              <a:gd name="connsiteX0" fmla="*/ 157 w 399168"/>
              <a:gd name="connsiteY0" fmla="*/ 62345 h 108065"/>
              <a:gd name="connsiteX1" fmla="*/ 54190 w 399168"/>
              <a:gd name="connsiteY1" fmla="*/ 54032 h 108065"/>
              <a:gd name="connsiteX2" fmla="*/ 79128 w 399168"/>
              <a:gd name="connsiteY2" fmla="*/ 45720 h 108065"/>
              <a:gd name="connsiteX3" fmla="*/ 87441 w 399168"/>
              <a:gd name="connsiteY3" fmla="*/ 33251 h 108065"/>
              <a:gd name="connsiteX4" fmla="*/ 99910 w 399168"/>
              <a:gd name="connsiteY4" fmla="*/ 8312 h 108065"/>
              <a:gd name="connsiteX5" fmla="*/ 112379 w 399168"/>
              <a:gd name="connsiteY5" fmla="*/ 0 h 108065"/>
              <a:gd name="connsiteX6" fmla="*/ 141473 w 399168"/>
              <a:gd name="connsiteY6" fmla="*/ 4156 h 108065"/>
              <a:gd name="connsiteX7" fmla="*/ 153942 w 399168"/>
              <a:gd name="connsiteY7" fmla="*/ 29094 h 108065"/>
              <a:gd name="connsiteX8" fmla="*/ 324353 w 399168"/>
              <a:gd name="connsiteY8" fmla="*/ 33251 h 108065"/>
              <a:gd name="connsiteX9" fmla="*/ 357604 w 399168"/>
              <a:gd name="connsiteY9" fmla="*/ 41563 h 108065"/>
              <a:gd name="connsiteX10" fmla="*/ 370073 w 399168"/>
              <a:gd name="connsiteY10" fmla="*/ 49876 h 108065"/>
              <a:gd name="connsiteX11" fmla="*/ 399168 w 399168"/>
              <a:gd name="connsiteY11" fmla="*/ 58189 h 108065"/>
              <a:gd name="connsiteX12" fmla="*/ 374230 w 399168"/>
              <a:gd name="connsiteY12" fmla="*/ 66502 h 108065"/>
              <a:gd name="connsiteX13" fmla="*/ 361761 w 399168"/>
              <a:gd name="connsiteY13" fmla="*/ 74814 h 108065"/>
              <a:gd name="connsiteX14" fmla="*/ 328510 w 399168"/>
              <a:gd name="connsiteY14" fmla="*/ 83127 h 108065"/>
              <a:gd name="connsiteX15" fmla="*/ 286946 w 399168"/>
              <a:gd name="connsiteY15" fmla="*/ 99752 h 108065"/>
              <a:gd name="connsiteX16" fmla="*/ 274477 w 399168"/>
              <a:gd name="connsiteY16" fmla="*/ 103909 h 108065"/>
              <a:gd name="connsiteX17" fmla="*/ 262008 w 399168"/>
              <a:gd name="connsiteY17" fmla="*/ 108065 h 108065"/>
              <a:gd name="connsiteX18" fmla="*/ 203819 w 399168"/>
              <a:gd name="connsiteY18" fmla="*/ 103909 h 108065"/>
              <a:gd name="connsiteX19" fmla="*/ 178881 w 399168"/>
              <a:gd name="connsiteY19" fmla="*/ 91440 h 108065"/>
              <a:gd name="connsiteX20" fmla="*/ 153942 w 399168"/>
              <a:gd name="connsiteY20" fmla="*/ 78971 h 108065"/>
              <a:gd name="connsiteX21" fmla="*/ 133161 w 399168"/>
              <a:gd name="connsiteY21" fmla="*/ 83127 h 108065"/>
              <a:gd name="connsiteX22" fmla="*/ 83284 w 399168"/>
              <a:gd name="connsiteY22" fmla="*/ 74814 h 108065"/>
              <a:gd name="connsiteX23" fmla="*/ 58346 w 399168"/>
              <a:gd name="connsiteY23" fmla="*/ 70658 h 108065"/>
              <a:gd name="connsiteX24" fmla="*/ 37564 w 399168"/>
              <a:gd name="connsiteY24" fmla="*/ 66502 h 108065"/>
              <a:gd name="connsiteX25" fmla="*/ 157 w 399168"/>
              <a:gd name="connsiteY25" fmla="*/ 62345 h 10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9168" h="108065">
                <a:moveTo>
                  <a:pt x="157" y="62345"/>
                </a:moveTo>
                <a:cubicBezTo>
                  <a:pt x="2928" y="60267"/>
                  <a:pt x="33010" y="60386"/>
                  <a:pt x="54190" y="54032"/>
                </a:cubicBezTo>
                <a:cubicBezTo>
                  <a:pt x="62583" y="51514"/>
                  <a:pt x="79128" y="45720"/>
                  <a:pt x="79128" y="45720"/>
                </a:cubicBezTo>
                <a:cubicBezTo>
                  <a:pt x="81899" y="41564"/>
                  <a:pt x="85207" y="37719"/>
                  <a:pt x="87441" y="33251"/>
                </a:cubicBezTo>
                <a:cubicBezTo>
                  <a:pt x="94202" y="19728"/>
                  <a:pt x="87997" y="20225"/>
                  <a:pt x="99910" y="8312"/>
                </a:cubicBezTo>
                <a:cubicBezTo>
                  <a:pt x="103442" y="4780"/>
                  <a:pt x="108223" y="2771"/>
                  <a:pt x="112379" y="0"/>
                </a:cubicBezTo>
                <a:cubicBezTo>
                  <a:pt x="122077" y="1385"/>
                  <a:pt x="133447" y="-1462"/>
                  <a:pt x="141473" y="4156"/>
                </a:cubicBezTo>
                <a:cubicBezTo>
                  <a:pt x="149087" y="9486"/>
                  <a:pt x="144764" y="27634"/>
                  <a:pt x="153942" y="29094"/>
                </a:cubicBezTo>
                <a:cubicBezTo>
                  <a:pt x="210057" y="38022"/>
                  <a:pt x="267549" y="31865"/>
                  <a:pt x="324353" y="33251"/>
                </a:cubicBezTo>
                <a:cubicBezTo>
                  <a:pt x="332256" y="34831"/>
                  <a:pt x="349085" y="37303"/>
                  <a:pt x="357604" y="41563"/>
                </a:cubicBezTo>
                <a:cubicBezTo>
                  <a:pt x="362072" y="43797"/>
                  <a:pt x="365605" y="47642"/>
                  <a:pt x="370073" y="49876"/>
                </a:cubicBezTo>
                <a:cubicBezTo>
                  <a:pt x="376032" y="52856"/>
                  <a:pt x="393846" y="56858"/>
                  <a:pt x="399168" y="58189"/>
                </a:cubicBezTo>
                <a:cubicBezTo>
                  <a:pt x="390855" y="60960"/>
                  <a:pt x="381521" y="61642"/>
                  <a:pt x="374230" y="66502"/>
                </a:cubicBezTo>
                <a:cubicBezTo>
                  <a:pt x="370074" y="69273"/>
                  <a:pt x="366455" y="73107"/>
                  <a:pt x="361761" y="74814"/>
                </a:cubicBezTo>
                <a:cubicBezTo>
                  <a:pt x="351024" y="78718"/>
                  <a:pt x="328510" y="83127"/>
                  <a:pt x="328510" y="83127"/>
                </a:cubicBezTo>
                <a:cubicBezTo>
                  <a:pt x="304043" y="95360"/>
                  <a:pt x="317767" y="89478"/>
                  <a:pt x="286946" y="99752"/>
                </a:cubicBezTo>
                <a:lnTo>
                  <a:pt x="274477" y="103909"/>
                </a:lnTo>
                <a:lnTo>
                  <a:pt x="262008" y="108065"/>
                </a:lnTo>
                <a:cubicBezTo>
                  <a:pt x="242612" y="106680"/>
                  <a:pt x="223132" y="106181"/>
                  <a:pt x="203819" y="103909"/>
                </a:cubicBezTo>
                <a:cubicBezTo>
                  <a:pt x="190161" y="102302"/>
                  <a:pt x="190948" y="97473"/>
                  <a:pt x="178881" y="91440"/>
                </a:cubicBezTo>
                <a:cubicBezTo>
                  <a:pt x="144459" y="74229"/>
                  <a:pt x="189684" y="102795"/>
                  <a:pt x="153942" y="78971"/>
                </a:cubicBezTo>
                <a:cubicBezTo>
                  <a:pt x="147015" y="80356"/>
                  <a:pt x="140213" y="83542"/>
                  <a:pt x="133161" y="83127"/>
                </a:cubicBezTo>
                <a:cubicBezTo>
                  <a:pt x="116335" y="82137"/>
                  <a:pt x="99910" y="77585"/>
                  <a:pt x="83284" y="74814"/>
                </a:cubicBezTo>
                <a:cubicBezTo>
                  <a:pt x="74971" y="73429"/>
                  <a:pt x="66610" y="72311"/>
                  <a:pt x="58346" y="70658"/>
                </a:cubicBezTo>
                <a:cubicBezTo>
                  <a:pt x="51419" y="69273"/>
                  <a:pt x="44585" y="67282"/>
                  <a:pt x="37564" y="66502"/>
                </a:cubicBezTo>
                <a:cubicBezTo>
                  <a:pt x="32056" y="65890"/>
                  <a:pt x="-2614" y="64423"/>
                  <a:pt x="157" y="62345"/>
                </a:cubicBezTo>
                <a:close/>
              </a:path>
            </a:pathLst>
          </a:custGeom>
          <a:solidFill>
            <a:srgbClr val="AE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886B0CFD-5FCA-4C99-8AD4-D366F9496DA8}"/>
              </a:ext>
            </a:extLst>
          </p:cNvPr>
          <p:cNvSpPr/>
          <p:nvPr/>
        </p:nvSpPr>
        <p:spPr>
          <a:xfrm>
            <a:off x="4880934" y="763043"/>
            <a:ext cx="578304" cy="109793"/>
          </a:xfrm>
          <a:custGeom>
            <a:avLst/>
            <a:gdLst>
              <a:gd name="connsiteX0" fmla="*/ 2793 w 578304"/>
              <a:gd name="connsiteY0" fmla="*/ 93168 h 109793"/>
              <a:gd name="connsiteX1" fmla="*/ 23575 w 578304"/>
              <a:gd name="connsiteY1" fmla="*/ 80699 h 109793"/>
              <a:gd name="connsiteX2" fmla="*/ 36044 w 578304"/>
              <a:gd name="connsiteY2" fmla="*/ 72386 h 109793"/>
              <a:gd name="connsiteX3" fmla="*/ 60982 w 578304"/>
              <a:gd name="connsiteY3" fmla="*/ 64073 h 109793"/>
              <a:gd name="connsiteX4" fmla="*/ 73451 w 578304"/>
              <a:gd name="connsiteY4" fmla="*/ 59917 h 109793"/>
              <a:gd name="connsiteX5" fmla="*/ 135797 w 578304"/>
              <a:gd name="connsiteY5" fmla="*/ 51604 h 109793"/>
              <a:gd name="connsiteX6" fmla="*/ 206455 w 578304"/>
              <a:gd name="connsiteY6" fmla="*/ 47448 h 109793"/>
              <a:gd name="connsiteX7" fmla="*/ 231393 w 578304"/>
              <a:gd name="connsiteY7" fmla="*/ 39135 h 109793"/>
              <a:gd name="connsiteX8" fmla="*/ 422586 w 578304"/>
              <a:gd name="connsiteY8" fmla="*/ 30822 h 109793"/>
              <a:gd name="connsiteX9" fmla="*/ 447524 w 578304"/>
              <a:gd name="connsiteY9" fmla="*/ 22510 h 109793"/>
              <a:gd name="connsiteX10" fmla="*/ 459993 w 578304"/>
              <a:gd name="connsiteY10" fmla="*/ 14197 h 109793"/>
              <a:gd name="connsiteX11" fmla="*/ 484931 w 578304"/>
              <a:gd name="connsiteY11" fmla="*/ 5884 h 109793"/>
              <a:gd name="connsiteX12" fmla="*/ 497401 w 578304"/>
              <a:gd name="connsiteY12" fmla="*/ 1728 h 109793"/>
              <a:gd name="connsiteX13" fmla="*/ 576371 w 578304"/>
              <a:gd name="connsiteY13" fmla="*/ 5884 h 109793"/>
              <a:gd name="connsiteX14" fmla="*/ 559746 w 578304"/>
              <a:gd name="connsiteY14" fmla="*/ 30822 h 109793"/>
              <a:gd name="connsiteX15" fmla="*/ 551433 w 578304"/>
              <a:gd name="connsiteY15" fmla="*/ 55761 h 109793"/>
              <a:gd name="connsiteX16" fmla="*/ 534808 w 578304"/>
              <a:gd name="connsiteY16" fmla="*/ 72386 h 109793"/>
              <a:gd name="connsiteX17" fmla="*/ 501557 w 578304"/>
              <a:gd name="connsiteY17" fmla="*/ 76542 h 109793"/>
              <a:gd name="connsiteX18" fmla="*/ 472462 w 578304"/>
              <a:gd name="connsiteY18" fmla="*/ 84855 h 109793"/>
              <a:gd name="connsiteX19" fmla="*/ 459993 w 578304"/>
              <a:gd name="connsiteY19" fmla="*/ 93168 h 109793"/>
              <a:gd name="connsiteX20" fmla="*/ 435055 w 578304"/>
              <a:gd name="connsiteY20" fmla="*/ 101481 h 109793"/>
              <a:gd name="connsiteX21" fmla="*/ 422586 w 578304"/>
              <a:gd name="connsiteY21" fmla="*/ 105637 h 109793"/>
              <a:gd name="connsiteX22" fmla="*/ 410117 w 578304"/>
              <a:gd name="connsiteY22" fmla="*/ 109793 h 109793"/>
              <a:gd name="connsiteX23" fmla="*/ 252175 w 578304"/>
              <a:gd name="connsiteY23" fmla="*/ 105637 h 109793"/>
              <a:gd name="connsiteX24" fmla="*/ 135797 w 578304"/>
              <a:gd name="connsiteY24" fmla="*/ 97324 h 109793"/>
              <a:gd name="connsiteX25" fmla="*/ 115015 w 578304"/>
              <a:gd name="connsiteY25" fmla="*/ 93168 h 109793"/>
              <a:gd name="connsiteX26" fmla="*/ 90077 w 578304"/>
              <a:gd name="connsiteY26" fmla="*/ 89012 h 109793"/>
              <a:gd name="connsiteX27" fmla="*/ 2793 w 578304"/>
              <a:gd name="connsiteY27" fmla="*/ 93168 h 10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8304" h="109793">
                <a:moveTo>
                  <a:pt x="2793" y="93168"/>
                </a:moveTo>
                <a:cubicBezTo>
                  <a:pt x="-8291" y="91783"/>
                  <a:pt x="16724" y="84981"/>
                  <a:pt x="23575" y="80699"/>
                </a:cubicBezTo>
                <a:cubicBezTo>
                  <a:pt x="27811" y="78051"/>
                  <a:pt x="31479" y="74415"/>
                  <a:pt x="36044" y="72386"/>
                </a:cubicBezTo>
                <a:cubicBezTo>
                  <a:pt x="44051" y="68827"/>
                  <a:pt x="52669" y="66844"/>
                  <a:pt x="60982" y="64073"/>
                </a:cubicBezTo>
                <a:cubicBezTo>
                  <a:pt x="65138" y="62688"/>
                  <a:pt x="69129" y="60637"/>
                  <a:pt x="73451" y="59917"/>
                </a:cubicBezTo>
                <a:cubicBezTo>
                  <a:pt x="99041" y="55653"/>
                  <a:pt x="107467" y="53783"/>
                  <a:pt x="135797" y="51604"/>
                </a:cubicBezTo>
                <a:cubicBezTo>
                  <a:pt x="159321" y="49794"/>
                  <a:pt x="182902" y="48833"/>
                  <a:pt x="206455" y="47448"/>
                </a:cubicBezTo>
                <a:lnTo>
                  <a:pt x="231393" y="39135"/>
                </a:lnTo>
                <a:cubicBezTo>
                  <a:pt x="300389" y="16136"/>
                  <a:pt x="239563" y="35079"/>
                  <a:pt x="422586" y="30822"/>
                </a:cubicBezTo>
                <a:cubicBezTo>
                  <a:pt x="430899" y="28051"/>
                  <a:pt x="440233" y="27371"/>
                  <a:pt x="447524" y="22510"/>
                </a:cubicBezTo>
                <a:cubicBezTo>
                  <a:pt x="451680" y="19739"/>
                  <a:pt x="455428" y="16226"/>
                  <a:pt x="459993" y="14197"/>
                </a:cubicBezTo>
                <a:cubicBezTo>
                  <a:pt x="468000" y="10638"/>
                  <a:pt x="476618" y="8655"/>
                  <a:pt x="484931" y="5884"/>
                </a:cubicBezTo>
                <a:lnTo>
                  <a:pt x="497401" y="1728"/>
                </a:lnTo>
                <a:cubicBezTo>
                  <a:pt x="523724" y="3113"/>
                  <a:pt x="552484" y="-5263"/>
                  <a:pt x="576371" y="5884"/>
                </a:cubicBezTo>
                <a:cubicBezTo>
                  <a:pt x="585424" y="10109"/>
                  <a:pt x="559746" y="30822"/>
                  <a:pt x="559746" y="30822"/>
                </a:cubicBezTo>
                <a:lnTo>
                  <a:pt x="551433" y="55761"/>
                </a:lnTo>
                <a:cubicBezTo>
                  <a:pt x="546785" y="69705"/>
                  <a:pt x="550540" y="69526"/>
                  <a:pt x="534808" y="72386"/>
                </a:cubicBezTo>
                <a:cubicBezTo>
                  <a:pt x="523818" y="74384"/>
                  <a:pt x="512641" y="75157"/>
                  <a:pt x="501557" y="76542"/>
                </a:cubicBezTo>
                <a:cubicBezTo>
                  <a:pt x="496235" y="77873"/>
                  <a:pt x="478421" y="81875"/>
                  <a:pt x="472462" y="84855"/>
                </a:cubicBezTo>
                <a:cubicBezTo>
                  <a:pt x="467994" y="87089"/>
                  <a:pt x="464558" y="91139"/>
                  <a:pt x="459993" y="93168"/>
                </a:cubicBezTo>
                <a:cubicBezTo>
                  <a:pt x="451986" y="96727"/>
                  <a:pt x="443368" y="98710"/>
                  <a:pt x="435055" y="101481"/>
                </a:cubicBezTo>
                <a:lnTo>
                  <a:pt x="422586" y="105637"/>
                </a:lnTo>
                <a:lnTo>
                  <a:pt x="410117" y="109793"/>
                </a:lnTo>
                <a:lnTo>
                  <a:pt x="252175" y="105637"/>
                </a:lnTo>
                <a:cubicBezTo>
                  <a:pt x="222153" y="104565"/>
                  <a:pt x="169493" y="101817"/>
                  <a:pt x="135797" y="97324"/>
                </a:cubicBezTo>
                <a:cubicBezTo>
                  <a:pt x="128794" y="96390"/>
                  <a:pt x="121966" y="94432"/>
                  <a:pt x="115015" y="93168"/>
                </a:cubicBezTo>
                <a:cubicBezTo>
                  <a:pt x="106724" y="91661"/>
                  <a:pt x="98390" y="90397"/>
                  <a:pt x="90077" y="89012"/>
                </a:cubicBezTo>
                <a:cubicBezTo>
                  <a:pt x="29137" y="93699"/>
                  <a:pt x="13877" y="94553"/>
                  <a:pt x="2793" y="93168"/>
                </a:cubicBezTo>
                <a:close/>
              </a:path>
            </a:pathLst>
          </a:custGeom>
          <a:solidFill>
            <a:srgbClr val="AED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1E66628C-7CE7-4F0B-9076-332B978C96ED}"/>
              </a:ext>
            </a:extLst>
          </p:cNvPr>
          <p:cNvSpPr/>
          <p:nvPr/>
        </p:nvSpPr>
        <p:spPr>
          <a:xfrm>
            <a:off x="5555246" y="806335"/>
            <a:ext cx="168519" cy="48883"/>
          </a:xfrm>
          <a:custGeom>
            <a:avLst/>
            <a:gdLst>
              <a:gd name="connsiteX0" fmla="*/ 1812 w 168519"/>
              <a:gd name="connsiteY0" fmla="*/ 45720 h 48883"/>
              <a:gd name="connsiteX1" fmla="*/ 35063 w 168519"/>
              <a:gd name="connsiteY1" fmla="*/ 41563 h 48883"/>
              <a:gd name="connsiteX2" fmla="*/ 76627 w 168519"/>
              <a:gd name="connsiteY2" fmla="*/ 37407 h 48883"/>
              <a:gd name="connsiteX3" fmla="*/ 101565 w 168519"/>
              <a:gd name="connsiteY3" fmla="*/ 29094 h 48883"/>
              <a:gd name="connsiteX4" fmla="*/ 126503 w 168519"/>
              <a:gd name="connsiteY4" fmla="*/ 12469 h 48883"/>
              <a:gd name="connsiteX5" fmla="*/ 138972 w 168519"/>
              <a:gd name="connsiteY5" fmla="*/ 4156 h 48883"/>
              <a:gd name="connsiteX6" fmla="*/ 151441 w 168519"/>
              <a:gd name="connsiteY6" fmla="*/ 0 h 48883"/>
              <a:gd name="connsiteX7" fmla="*/ 168067 w 168519"/>
              <a:gd name="connsiteY7" fmla="*/ 24938 h 48883"/>
              <a:gd name="connsiteX8" fmla="*/ 163910 w 168519"/>
              <a:gd name="connsiteY8" fmla="*/ 37407 h 48883"/>
              <a:gd name="connsiteX9" fmla="*/ 151441 w 168519"/>
              <a:gd name="connsiteY9" fmla="*/ 41563 h 48883"/>
              <a:gd name="connsiteX10" fmla="*/ 93252 w 168519"/>
              <a:gd name="connsiteY10" fmla="*/ 45720 h 48883"/>
              <a:gd name="connsiteX11" fmla="*/ 1812 w 168519"/>
              <a:gd name="connsiteY11" fmla="*/ 45720 h 4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19" h="48883">
                <a:moveTo>
                  <a:pt x="1812" y="45720"/>
                </a:moveTo>
                <a:cubicBezTo>
                  <a:pt x="-7886" y="45027"/>
                  <a:pt x="23961" y="42797"/>
                  <a:pt x="35063" y="41563"/>
                </a:cubicBezTo>
                <a:cubicBezTo>
                  <a:pt x="48902" y="40025"/>
                  <a:pt x="62942" y="39973"/>
                  <a:pt x="76627" y="37407"/>
                </a:cubicBezTo>
                <a:cubicBezTo>
                  <a:pt x="85239" y="35792"/>
                  <a:pt x="101565" y="29094"/>
                  <a:pt x="101565" y="29094"/>
                </a:cubicBezTo>
                <a:lnTo>
                  <a:pt x="126503" y="12469"/>
                </a:lnTo>
                <a:cubicBezTo>
                  <a:pt x="130659" y="9698"/>
                  <a:pt x="134233" y="5736"/>
                  <a:pt x="138972" y="4156"/>
                </a:cubicBezTo>
                <a:lnTo>
                  <a:pt x="151441" y="0"/>
                </a:lnTo>
                <a:cubicBezTo>
                  <a:pt x="156983" y="8313"/>
                  <a:pt x="171227" y="15460"/>
                  <a:pt x="168067" y="24938"/>
                </a:cubicBezTo>
                <a:cubicBezTo>
                  <a:pt x="166681" y="29094"/>
                  <a:pt x="167008" y="34309"/>
                  <a:pt x="163910" y="37407"/>
                </a:cubicBezTo>
                <a:cubicBezTo>
                  <a:pt x="160812" y="40505"/>
                  <a:pt x="155792" y="41051"/>
                  <a:pt x="151441" y="41563"/>
                </a:cubicBezTo>
                <a:cubicBezTo>
                  <a:pt x="132128" y="43835"/>
                  <a:pt x="112625" y="44035"/>
                  <a:pt x="93252" y="45720"/>
                </a:cubicBezTo>
                <a:cubicBezTo>
                  <a:pt x="15552" y="52477"/>
                  <a:pt x="11510" y="46413"/>
                  <a:pt x="1812" y="45720"/>
                </a:cubicBezTo>
                <a:close/>
              </a:path>
            </a:pathLst>
          </a:custGeom>
          <a:solidFill>
            <a:srgbClr val="A4C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4B7428E-A760-4F6B-97FA-3553DDFF5B92}"/>
              </a:ext>
            </a:extLst>
          </p:cNvPr>
          <p:cNvSpPr txBox="1"/>
          <p:nvPr/>
        </p:nvSpPr>
        <p:spPr>
          <a:xfrm>
            <a:off x="289230" y="2669059"/>
            <a:ext cx="6568770" cy="7325082"/>
          </a:xfrm>
          <a:prstGeom prst="rect">
            <a:avLst/>
          </a:prstGeom>
          <a:noFill/>
        </p:spPr>
        <p:txBody>
          <a:bodyPr wrap="square" lIns="91440" tIns="45720" rIns="91440" bIns="45720" rtlCol="0" anchor="t">
            <a:spAutoFit/>
          </a:bodyPr>
          <a:lstStyle/>
          <a:p>
            <a:r>
              <a:rPr lang="en-GB" b="1" dirty="0"/>
              <a:t>A warm welcome to our guide to Dry Sandford Primary School…</a:t>
            </a:r>
          </a:p>
          <a:p>
            <a:endParaRPr lang="en-GB" b="1" dirty="0"/>
          </a:p>
          <a:p>
            <a:r>
              <a:rPr lang="en-GB" sz="1400" b="1" dirty="0"/>
              <a:t>We hope this leaflet will give you a good insight into our vibrant, happy and successful school. But don’t just take our word for it, our latest OFSTED report  has many insights into what’s special about our school community.</a:t>
            </a:r>
            <a:endParaRPr lang="en-GB" sz="1400" b="1" dirty="0">
              <a:cs typeface="Calibri"/>
            </a:endParaRPr>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r>
              <a:rPr lang="en-GB" sz="1400" b="1" dirty="0"/>
              <a:t>Staff are experienced, caring and most importantly committed to meeting the individual needs of every child, all within a secure and happy environment. </a:t>
            </a:r>
          </a:p>
          <a:p>
            <a:endParaRPr lang="en-GB" sz="1400" b="1" dirty="0"/>
          </a:p>
          <a:p>
            <a:endParaRPr lang="en-GB" sz="1400" b="1" dirty="0"/>
          </a:p>
        </p:txBody>
      </p:sp>
      <p:graphicFrame>
        <p:nvGraphicFramePr>
          <p:cNvPr id="21" name="Diagram 20">
            <a:extLst>
              <a:ext uri="{FF2B5EF4-FFF2-40B4-BE49-F238E27FC236}">
                <a16:creationId xmlns:a16="http://schemas.microsoft.com/office/drawing/2014/main" id="{B8D33AD7-B048-4744-93F1-852A89BA6B25}"/>
              </a:ext>
            </a:extLst>
          </p:cNvPr>
          <p:cNvGraphicFramePr/>
          <p:nvPr>
            <p:extLst>
              <p:ext uri="{D42A27DB-BD31-4B8C-83A1-F6EECF244321}">
                <p14:modId xmlns:p14="http://schemas.microsoft.com/office/powerpoint/2010/main" val="4007236751"/>
              </p:ext>
            </p:extLst>
          </p:nvPr>
        </p:nvGraphicFramePr>
        <p:xfrm>
          <a:off x="126353" y="4017197"/>
          <a:ext cx="6605294" cy="4761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Rectangle 21">
            <a:extLst>
              <a:ext uri="{FF2B5EF4-FFF2-40B4-BE49-F238E27FC236}">
                <a16:creationId xmlns:a16="http://schemas.microsoft.com/office/drawing/2014/main" id="{AE907694-A490-4A10-A4CB-6B8DAF566DA0}"/>
              </a:ext>
            </a:extLst>
          </p:cNvPr>
          <p:cNvSpPr/>
          <p:nvPr/>
        </p:nvSpPr>
        <p:spPr>
          <a:xfrm>
            <a:off x="4272938" y="8044275"/>
            <a:ext cx="1794295" cy="430887"/>
          </a:xfrm>
          <a:prstGeom prst="rect">
            <a:avLst/>
          </a:prstGeom>
        </p:spPr>
        <p:txBody>
          <a:bodyPr wrap="square" lIns="91440" tIns="45720" rIns="91440" bIns="45720" anchor="t">
            <a:spAutoFit/>
          </a:bodyPr>
          <a:lstStyle/>
          <a:p>
            <a:pPr algn="ctr"/>
            <a:r>
              <a:rPr lang="en-GB" sz="1100" b="1" i="1" dirty="0"/>
              <a:t>Source: OFSTED Inspection comments </a:t>
            </a:r>
          </a:p>
        </p:txBody>
      </p:sp>
    </p:spTree>
    <p:extLst>
      <p:ext uri="{BB962C8B-B14F-4D97-AF65-F5344CB8AC3E}">
        <p14:creationId xmlns:p14="http://schemas.microsoft.com/office/powerpoint/2010/main" val="3342687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8891B3-71E9-42C8-A390-333F856ED8F2}"/>
              </a:ext>
            </a:extLst>
          </p:cNvPr>
          <p:cNvSpPr txBox="1"/>
          <p:nvPr/>
        </p:nvSpPr>
        <p:spPr>
          <a:xfrm>
            <a:off x="289230" y="2669059"/>
            <a:ext cx="6568770" cy="2215991"/>
          </a:xfrm>
          <a:prstGeom prst="rect">
            <a:avLst/>
          </a:prstGeom>
          <a:noFill/>
        </p:spPr>
        <p:txBody>
          <a:bodyPr wrap="square" rtlCol="0">
            <a:spAutoFit/>
          </a:bodyPr>
          <a:lstStyle/>
          <a:p>
            <a:r>
              <a:rPr lang="en-GB" b="1" dirty="0"/>
              <a:t>Your child’s learning journey will be much more than just the core curriculum…</a:t>
            </a:r>
          </a:p>
          <a:p>
            <a:endParaRPr lang="en-GB" b="1" dirty="0"/>
          </a:p>
          <a:p>
            <a:r>
              <a:rPr lang="en-GB" sz="1400" b="1" dirty="0"/>
              <a:t>We have an obvious focus on the core skills of reading, writing and mathematics; but, we are also broadening the curriculum around science and humanities. In addition, our teaching also promotes reasoning skills, deeper thinking and reflection. The ultimate objective is to help our children develop into kind, confident and well rounded individuals that understand and are proud of their own achievements.</a:t>
            </a:r>
          </a:p>
          <a:p>
            <a:endParaRPr lang="en-GB" sz="1400" b="1" dirty="0"/>
          </a:p>
        </p:txBody>
      </p:sp>
      <p:pic>
        <p:nvPicPr>
          <p:cNvPr id="19" name="Picture 18">
            <a:extLst>
              <a:ext uri="{FF2B5EF4-FFF2-40B4-BE49-F238E27FC236}">
                <a16:creationId xmlns:a16="http://schemas.microsoft.com/office/drawing/2014/main" id="{A3273798-ADA7-414A-9C7B-F0C136F60B4A}"/>
              </a:ext>
            </a:extLst>
          </p:cNvPr>
          <p:cNvPicPr>
            <a:picLocks noChangeAspect="1"/>
          </p:cNvPicPr>
          <p:nvPr/>
        </p:nvPicPr>
        <p:blipFill>
          <a:blip r:embed="rId2"/>
          <a:stretch>
            <a:fillRect/>
          </a:stretch>
        </p:blipFill>
        <p:spPr>
          <a:xfrm>
            <a:off x="-49427" y="0"/>
            <a:ext cx="6907427" cy="2437591"/>
          </a:xfrm>
          <a:prstGeom prst="rect">
            <a:avLst/>
          </a:prstGeom>
        </p:spPr>
      </p:pic>
      <p:graphicFrame>
        <p:nvGraphicFramePr>
          <p:cNvPr id="20" name="Diagram 19">
            <a:extLst>
              <a:ext uri="{FF2B5EF4-FFF2-40B4-BE49-F238E27FC236}">
                <a16:creationId xmlns:a16="http://schemas.microsoft.com/office/drawing/2014/main" id="{7680100C-FCDA-44D3-BDBE-F17424621C10}"/>
              </a:ext>
            </a:extLst>
          </p:cNvPr>
          <p:cNvGraphicFramePr/>
          <p:nvPr>
            <p:extLst>
              <p:ext uri="{D42A27DB-BD31-4B8C-83A1-F6EECF244321}">
                <p14:modId xmlns:p14="http://schemas.microsoft.com/office/powerpoint/2010/main" val="249776564"/>
              </p:ext>
            </p:extLst>
          </p:nvPr>
        </p:nvGraphicFramePr>
        <p:xfrm>
          <a:off x="289230" y="4627604"/>
          <a:ext cx="6420490" cy="5159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573615" y="6526060"/>
            <a:ext cx="3127809" cy="1503489"/>
          </a:xfrm>
          <a:prstGeom prst="rect">
            <a:avLst/>
          </a:prstGeom>
          <a:noFill/>
        </p:spPr>
        <p:txBody>
          <a:bodyPr wrap="square" rtlCol="0">
            <a:spAutoFit/>
          </a:bodyPr>
          <a:lstStyle/>
          <a:p>
            <a:pPr marL="285750">
              <a:lnSpc>
                <a:spcPct val="90000"/>
              </a:lnSpc>
              <a:spcAft>
                <a:spcPts val="252"/>
              </a:spcAft>
              <a:buSzPct val="95000"/>
              <a:buFont typeface="Arial" panose="020B0604020202020204" pitchFamily="34" charset="0"/>
              <a:buChar char="•"/>
            </a:pPr>
            <a:r>
              <a:rPr lang="en-GB" sz="1400" dirty="0"/>
              <a:t>Differentiated</a:t>
            </a:r>
            <a:r>
              <a:rPr lang="en-GB" dirty="0"/>
              <a:t> </a:t>
            </a:r>
            <a:r>
              <a:rPr lang="en-GB" sz="1400" dirty="0"/>
              <a:t>phonics   provision</a:t>
            </a:r>
          </a:p>
          <a:p>
            <a:pPr marL="285750">
              <a:lnSpc>
                <a:spcPct val="90000"/>
              </a:lnSpc>
              <a:spcAft>
                <a:spcPts val="252"/>
              </a:spcAft>
              <a:buSzPct val="95000"/>
            </a:pPr>
            <a:r>
              <a:rPr lang="en-GB" sz="1400" dirty="0"/>
              <a:t> ensures excellent progress</a:t>
            </a:r>
          </a:p>
          <a:p>
            <a:pPr marL="285750">
              <a:lnSpc>
                <a:spcPct val="90000"/>
              </a:lnSpc>
              <a:spcAft>
                <a:spcPts val="252"/>
              </a:spcAft>
              <a:buSzPct val="95000"/>
              <a:buFont typeface="Arial" panose="020B0604020202020204" pitchFamily="34" charset="0"/>
              <a:buChar char="•"/>
            </a:pPr>
            <a:r>
              <a:rPr lang="en-GB" sz="1400" dirty="0"/>
              <a:t>Development of maths mastery of</a:t>
            </a:r>
          </a:p>
          <a:p>
            <a:pPr marL="285750">
              <a:lnSpc>
                <a:spcPct val="90000"/>
              </a:lnSpc>
              <a:spcAft>
                <a:spcPts val="252"/>
              </a:spcAft>
              <a:buSzPct val="95000"/>
            </a:pPr>
            <a:r>
              <a:rPr lang="en-GB" sz="1400" dirty="0"/>
              <a:t>  foundation skills</a:t>
            </a:r>
          </a:p>
          <a:p>
            <a:pPr marL="285750">
              <a:lnSpc>
                <a:spcPct val="90000"/>
              </a:lnSpc>
              <a:spcAft>
                <a:spcPts val="252"/>
              </a:spcAft>
              <a:buSzPct val="95000"/>
              <a:buFont typeface="Arial" panose="020B0604020202020204" pitchFamily="34" charset="0"/>
              <a:buChar char="•"/>
            </a:pPr>
            <a:r>
              <a:rPr lang="en-GB" sz="1400" dirty="0"/>
              <a:t>Developing resilience throughout</a:t>
            </a:r>
          </a:p>
          <a:p>
            <a:pPr marL="285750">
              <a:lnSpc>
                <a:spcPct val="90000"/>
              </a:lnSpc>
              <a:spcAft>
                <a:spcPts val="252"/>
              </a:spcAft>
              <a:buSzPct val="95000"/>
            </a:pPr>
            <a:r>
              <a:rPr lang="en-GB" sz="1400" dirty="0"/>
              <a:t>  an exciting curriculum</a:t>
            </a:r>
          </a:p>
        </p:txBody>
      </p:sp>
      <p:sp>
        <p:nvSpPr>
          <p:cNvPr id="4" name="TextBox 3"/>
          <p:cNvSpPr txBox="1"/>
          <p:nvPr/>
        </p:nvSpPr>
        <p:spPr>
          <a:xfrm>
            <a:off x="3695178" y="8029549"/>
            <a:ext cx="3162822" cy="1912831"/>
          </a:xfrm>
          <a:prstGeom prst="rect">
            <a:avLst/>
          </a:prstGeom>
          <a:noFill/>
        </p:spPr>
        <p:txBody>
          <a:bodyPr wrap="square" rtlCol="0">
            <a:spAutoFit/>
          </a:bodyPr>
          <a:lstStyle/>
          <a:p>
            <a:pPr marL="115200">
              <a:lnSpc>
                <a:spcPct val="90000"/>
              </a:lnSpc>
              <a:spcAft>
                <a:spcPts val="252"/>
              </a:spcAft>
              <a:buFont typeface="Arial" panose="020B0604020202020204" pitchFamily="34" charset="0"/>
              <a:buChar char="•"/>
            </a:pPr>
            <a:r>
              <a:rPr lang="en-GB" sz="1400" dirty="0"/>
              <a:t>Children building on foundation skills</a:t>
            </a:r>
          </a:p>
          <a:p>
            <a:pPr marL="115200">
              <a:lnSpc>
                <a:spcPct val="90000"/>
              </a:lnSpc>
              <a:spcAft>
                <a:spcPts val="252"/>
              </a:spcAft>
            </a:pPr>
            <a:r>
              <a:rPr lang="en-GB" sz="1400" dirty="0"/>
              <a:t>  to become confident, responsible</a:t>
            </a:r>
          </a:p>
          <a:p>
            <a:pPr marL="115200">
              <a:lnSpc>
                <a:spcPct val="90000"/>
              </a:lnSpc>
              <a:spcAft>
                <a:spcPts val="252"/>
              </a:spcAft>
            </a:pPr>
            <a:r>
              <a:rPr lang="en-GB" sz="1400" dirty="0"/>
              <a:t>  learners who are ready for their next</a:t>
            </a:r>
          </a:p>
          <a:p>
            <a:pPr marL="115200">
              <a:lnSpc>
                <a:spcPct val="90000"/>
              </a:lnSpc>
              <a:spcAft>
                <a:spcPts val="252"/>
              </a:spcAft>
            </a:pPr>
            <a:r>
              <a:rPr lang="en-GB" sz="1400" dirty="0"/>
              <a:t>  steps at secondary school</a:t>
            </a:r>
          </a:p>
          <a:p>
            <a:pPr marL="115200">
              <a:lnSpc>
                <a:spcPct val="90000"/>
              </a:lnSpc>
              <a:spcAft>
                <a:spcPts val="252"/>
              </a:spcAft>
              <a:buFont typeface="Arial" panose="020B0604020202020204" pitchFamily="34" charset="0"/>
              <a:buChar char="•"/>
            </a:pPr>
            <a:r>
              <a:rPr lang="en-GB" sz="1400" dirty="0"/>
              <a:t>Rich and broad learning experiences </a:t>
            </a:r>
          </a:p>
          <a:p>
            <a:pPr marL="115200">
              <a:lnSpc>
                <a:spcPct val="90000"/>
              </a:lnSpc>
              <a:spcAft>
                <a:spcPts val="252"/>
              </a:spcAft>
            </a:pPr>
            <a:r>
              <a:rPr lang="en-GB" sz="1400" dirty="0"/>
              <a:t> with high quality enrichment</a:t>
            </a:r>
          </a:p>
          <a:p>
            <a:pPr marL="115200">
              <a:lnSpc>
                <a:spcPct val="90000"/>
              </a:lnSpc>
              <a:spcAft>
                <a:spcPts val="252"/>
              </a:spcAft>
              <a:buFont typeface="Arial" panose="020B0604020202020204" pitchFamily="34" charset="0"/>
              <a:buChar char="•"/>
            </a:pPr>
            <a:r>
              <a:rPr lang="en-GB" sz="1400" dirty="0"/>
              <a:t>Children strive to reach their full</a:t>
            </a:r>
          </a:p>
          <a:p>
            <a:pPr marL="115200">
              <a:lnSpc>
                <a:spcPct val="90000"/>
              </a:lnSpc>
              <a:spcAft>
                <a:spcPts val="252"/>
              </a:spcAft>
            </a:pPr>
            <a:r>
              <a:rPr lang="en-GB" sz="1400" dirty="0"/>
              <a:t>  potential in all areas of learning</a:t>
            </a:r>
          </a:p>
        </p:txBody>
      </p:sp>
    </p:spTree>
    <p:extLst>
      <p:ext uri="{BB962C8B-B14F-4D97-AF65-F5344CB8AC3E}">
        <p14:creationId xmlns:p14="http://schemas.microsoft.com/office/powerpoint/2010/main" val="191618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F76385-CAB4-414C-BA16-E4B0AA7ECD73}"/>
              </a:ext>
            </a:extLst>
          </p:cNvPr>
          <p:cNvSpPr txBox="1"/>
          <p:nvPr/>
        </p:nvSpPr>
        <p:spPr>
          <a:xfrm>
            <a:off x="289230" y="2669059"/>
            <a:ext cx="6568770" cy="1785104"/>
          </a:xfrm>
          <a:prstGeom prst="rect">
            <a:avLst/>
          </a:prstGeom>
          <a:noFill/>
        </p:spPr>
        <p:txBody>
          <a:bodyPr wrap="square" rtlCol="0">
            <a:spAutoFit/>
          </a:bodyPr>
          <a:lstStyle/>
          <a:p>
            <a:r>
              <a:rPr lang="en-GB" b="1" dirty="0"/>
              <a:t>Forest School is a critical component of your child’s learning at Dry Sandford… and we’re investing heavily in new facilities.</a:t>
            </a:r>
          </a:p>
          <a:p>
            <a:endParaRPr lang="en-GB" b="1" dirty="0"/>
          </a:p>
          <a:p>
            <a:r>
              <a:rPr lang="en-GB" sz="1400" b="1" dirty="0"/>
              <a:t>We already have an established Forest School practice at Dry Sandford – but we have also secured a £10,000 investment for March 2018 to further springboard our outdoor learning. This is a wonderful opportunity to extend our activities further.</a:t>
            </a:r>
          </a:p>
          <a:p>
            <a:endParaRPr lang="en-GB" sz="1400" b="1" dirty="0"/>
          </a:p>
        </p:txBody>
      </p:sp>
      <p:pic>
        <p:nvPicPr>
          <p:cNvPr id="5" name="Picture 4">
            <a:extLst>
              <a:ext uri="{FF2B5EF4-FFF2-40B4-BE49-F238E27FC236}">
                <a16:creationId xmlns:a16="http://schemas.microsoft.com/office/drawing/2014/main" id="{C3DE2C98-8745-4DE3-8D34-F5DAFE93AAA1}"/>
              </a:ext>
            </a:extLst>
          </p:cNvPr>
          <p:cNvPicPr>
            <a:picLocks noChangeAspect="1"/>
          </p:cNvPicPr>
          <p:nvPr/>
        </p:nvPicPr>
        <p:blipFill>
          <a:blip r:embed="rId2"/>
          <a:stretch>
            <a:fillRect/>
          </a:stretch>
        </p:blipFill>
        <p:spPr>
          <a:xfrm>
            <a:off x="-49427" y="0"/>
            <a:ext cx="6907427" cy="2437591"/>
          </a:xfrm>
          <a:prstGeom prst="rect">
            <a:avLst/>
          </a:prstGeom>
        </p:spPr>
      </p:pic>
      <p:pic>
        <p:nvPicPr>
          <p:cNvPr id="10" name="Picture 9">
            <a:extLst>
              <a:ext uri="{FF2B5EF4-FFF2-40B4-BE49-F238E27FC236}">
                <a16:creationId xmlns:a16="http://schemas.microsoft.com/office/drawing/2014/main" id="{848912F9-96CD-41D3-9446-57A45424D23E}"/>
              </a:ext>
            </a:extLst>
          </p:cNvPr>
          <p:cNvPicPr>
            <a:picLocks noChangeAspect="1"/>
          </p:cNvPicPr>
          <p:nvPr/>
        </p:nvPicPr>
        <p:blipFill rotWithShape="1">
          <a:blip r:embed="rId3"/>
          <a:srcRect l="6928" t="8591" r="15163" b="27529"/>
          <a:stretch/>
        </p:blipFill>
        <p:spPr>
          <a:xfrm>
            <a:off x="385481" y="4374775"/>
            <a:ext cx="5342965" cy="4294095"/>
          </a:xfrm>
          <a:prstGeom prst="rect">
            <a:avLst/>
          </a:prstGeom>
        </p:spPr>
      </p:pic>
      <p:sp>
        <p:nvSpPr>
          <p:cNvPr id="11" name="TextBox 10">
            <a:extLst>
              <a:ext uri="{FF2B5EF4-FFF2-40B4-BE49-F238E27FC236}">
                <a16:creationId xmlns:a16="http://schemas.microsoft.com/office/drawing/2014/main" id="{860877FD-0D8B-4619-A0C6-0669F7DD17D7}"/>
              </a:ext>
            </a:extLst>
          </p:cNvPr>
          <p:cNvSpPr txBox="1"/>
          <p:nvPr/>
        </p:nvSpPr>
        <p:spPr>
          <a:xfrm>
            <a:off x="2555836" y="5915185"/>
            <a:ext cx="2035558" cy="646331"/>
          </a:xfrm>
          <a:prstGeom prst="rect">
            <a:avLst/>
          </a:prstGeom>
          <a:noFill/>
        </p:spPr>
        <p:txBody>
          <a:bodyPr wrap="none" rtlCol="0">
            <a:spAutoFit/>
          </a:bodyPr>
          <a:lstStyle/>
          <a:p>
            <a:pPr algn="ctr"/>
            <a:r>
              <a:rPr lang="en-GB" b="1" dirty="0"/>
              <a:t>Forest School</a:t>
            </a:r>
          </a:p>
          <a:p>
            <a:pPr algn="ctr"/>
            <a:r>
              <a:rPr lang="en-GB" b="1" dirty="0"/>
              <a:t>Development Plans</a:t>
            </a:r>
          </a:p>
        </p:txBody>
      </p:sp>
    </p:spTree>
    <p:extLst>
      <p:ext uri="{BB962C8B-B14F-4D97-AF65-F5344CB8AC3E}">
        <p14:creationId xmlns:p14="http://schemas.microsoft.com/office/powerpoint/2010/main" val="1680755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0DEFEB-1BD6-4338-A028-5D7884A891A5}"/>
              </a:ext>
            </a:extLst>
          </p:cNvPr>
          <p:cNvSpPr txBox="1"/>
          <p:nvPr/>
        </p:nvSpPr>
        <p:spPr>
          <a:xfrm>
            <a:off x="289230" y="2669059"/>
            <a:ext cx="6568770" cy="1508105"/>
          </a:xfrm>
          <a:prstGeom prst="rect">
            <a:avLst/>
          </a:prstGeom>
          <a:noFill/>
        </p:spPr>
        <p:txBody>
          <a:bodyPr wrap="square" rtlCol="0">
            <a:spAutoFit/>
          </a:bodyPr>
          <a:lstStyle/>
          <a:p>
            <a:r>
              <a:rPr lang="en-GB" b="1" dirty="0"/>
              <a:t>Our latest Key Stage 2 results illustrate…</a:t>
            </a:r>
          </a:p>
          <a:p>
            <a:endParaRPr lang="en-GB" b="1" dirty="0"/>
          </a:p>
          <a:p>
            <a:r>
              <a:rPr lang="en-GB" sz="1400" b="1" dirty="0"/>
              <a:t>That we are an ‘improving’ school, with combined SATs results 8% above the national average and, at an individual subject level significantly higher in Maths, SPAG  (spelling, punctuation and grammar) and Reading.</a:t>
            </a:r>
          </a:p>
          <a:p>
            <a:endParaRPr lang="en-GB" sz="1400" b="1" dirty="0"/>
          </a:p>
        </p:txBody>
      </p:sp>
      <p:pic>
        <p:nvPicPr>
          <p:cNvPr id="5" name="Picture 4">
            <a:extLst>
              <a:ext uri="{FF2B5EF4-FFF2-40B4-BE49-F238E27FC236}">
                <a16:creationId xmlns:a16="http://schemas.microsoft.com/office/drawing/2014/main" id="{9CBD73D5-AED4-48DD-A6CC-2621C9879037}"/>
              </a:ext>
            </a:extLst>
          </p:cNvPr>
          <p:cNvPicPr>
            <a:picLocks noChangeAspect="1"/>
          </p:cNvPicPr>
          <p:nvPr/>
        </p:nvPicPr>
        <p:blipFill>
          <a:blip r:embed="rId2"/>
          <a:stretch>
            <a:fillRect/>
          </a:stretch>
        </p:blipFill>
        <p:spPr>
          <a:xfrm>
            <a:off x="-49427" y="0"/>
            <a:ext cx="6907427" cy="2437591"/>
          </a:xfrm>
          <a:prstGeom prst="rect">
            <a:avLst/>
          </a:prstGeom>
        </p:spPr>
      </p:pic>
      <p:graphicFrame>
        <p:nvGraphicFramePr>
          <p:cNvPr id="7" name="Chart 6">
            <a:extLst>
              <a:ext uri="{FF2B5EF4-FFF2-40B4-BE49-F238E27FC236}">
                <a16:creationId xmlns:a16="http://schemas.microsoft.com/office/drawing/2014/main" id="{99F2F8C3-65E5-4143-8C9A-D895692D233A}"/>
              </a:ext>
            </a:extLst>
          </p:cNvPr>
          <p:cNvGraphicFramePr/>
          <p:nvPr>
            <p:extLst>
              <p:ext uri="{D42A27DB-BD31-4B8C-83A1-F6EECF244321}">
                <p14:modId xmlns:p14="http://schemas.microsoft.com/office/powerpoint/2010/main" val="1997383660"/>
              </p:ext>
            </p:extLst>
          </p:nvPr>
        </p:nvGraphicFramePr>
        <p:xfrm>
          <a:off x="385481" y="4006829"/>
          <a:ext cx="5952565" cy="361149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9A0C57C4-F563-4295-9B64-04253E5D2C2D}"/>
              </a:ext>
            </a:extLst>
          </p:cNvPr>
          <p:cNvSpPr/>
          <p:nvPr/>
        </p:nvSpPr>
        <p:spPr>
          <a:xfrm>
            <a:off x="289229" y="7768728"/>
            <a:ext cx="6326723" cy="792566"/>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u="sng" dirty="0">
                <a:solidFill>
                  <a:srgbClr val="FFFF00"/>
                </a:solidFill>
                <a:effectLst>
                  <a:outerShdw blurRad="38100" dist="38100" dir="2700000" algn="tl">
                    <a:srgbClr val="000000">
                      <a:alpha val="43137"/>
                    </a:srgbClr>
                  </a:outerShdw>
                </a:effectLst>
              </a:rPr>
              <a:t>Summary:</a:t>
            </a:r>
          </a:p>
          <a:p>
            <a:pPr marL="285750" indent="-285750">
              <a:buFont typeface="Arial" panose="020B0604020202020204" pitchFamily="34" charset="0"/>
              <a:buChar char="•"/>
            </a:pPr>
            <a:r>
              <a:rPr lang="en-GB" sz="1400" b="1" dirty="0">
                <a:solidFill>
                  <a:srgbClr val="FFFF00"/>
                </a:solidFill>
                <a:effectLst>
                  <a:outerShdw blurRad="38100" dist="38100" dir="2700000" algn="tl">
                    <a:srgbClr val="000000">
                      <a:alpha val="43137"/>
                    </a:srgbClr>
                  </a:outerShdw>
                </a:effectLst>
              </a:rPr>
              <a:t>Significant improvement in Maths, SPAG and Reading compared to 2016, but improvements in all areas.</a:t>
            </a:r>
          </a:p>
        </p:txBody>
      </p:sp>
      <p:sp>
        <p:nvSpPr>
          <p:cNvPr id="9" name="Rectangle 8">
            <a:extLst>
              <a:ext uri="{FF2B5EF4-FFF2-40B4-BE49-F238E27FC236}">
                <a16:creationId xmlns:a16="http://schemas.microsoft.com/office/drawing/2014/main" id="{BE483A43-1E90-485D-9697-BE4E17DBCD66}"/>
              </a:ext>
            </a:extLst>
          </p:cNvPr>
          <p:cNvSpPr/>
          <p:nvPr/>
        </p:nvSpPr>
        <p:spPr>
          <a:xfrm>
            <a:off x="289229" y="8671101"/>
            <a:ext cx="6360158" cy="1170353"/>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u="sng" dirty="0">
                <a:solidFill>
                  <a:schemeClr val="tx1"/>
                </a:solidFill>
                <a:effectLst>
                  <a:outerShdw blurRad="38100" dist="38100" dir="2700000" algn="tl">
                    <a:srgbClr val="000000">
                      <a:alpha val="43137"/>
                    </a:srgbClr>
                  </a:outerShdw>
                </a:effectLst>
              </a:rPr>
              <a:t>Guide:</a:t>
            </a:r>
          </a:p>
          <a:p>
            <a:pPr marL="285750" indent="-285750">
              <a:buFont typeface="Arial" panose="020B0604020202020204" pitchFamily="34" charset="0"/>
              <a:buChar char="•"/>
            </a:pPr>
            <a:r>
              <a:rPr lang="en-GB" sz="1400" dirty="0">
                <a:solidFill>
                  <a:schemeClr val="tx1"/>
                </a:solidFill>
                <a:effectLst>
                  <a:outerShdw blurRad="38100" dist="38100" dir="2700000" algn="tl">
                    <a:srgbClr val="000000">
                      <a:alpha val="43137"/>
                    </a:srgbClr>
                  </a:outerShdw>
                </a:effectLst>
              </a:rPr>
              <a:t>Dry Sandford’s results in orange (2016) and green (2017) bars. </a:t>
            </a:r>
          </a:p>
          <a:p>
            <a:pPr marL="285750" indent="-285750">
              <a:buFont typeface="Arial" panose="020B0604020202020204" pitchFamily="34" charset="0"/>
              <a:buChar char="•"/>
            </a:pPr>
            <a:r>
              <a:rPr lang="en-GB" sz="1400" dirty="0">
                <a:solidFill>
                  <a:schemeClr val="tx1"/>
                </a:solidFill>
                <a:effectLst>
                  <a:outerShdw blurRad="38100" dist="38100" dir="2700000" algn="tl">
                    <a:srgbClr val="000000">
                      <a:alpha val="43137"/>
                    </a:srgbClr>
                  </a:outerShdw>
                </a:effectLst>
              </a:rPr>
              <a:t>National averages (2016 and 2017) as dotted lines.</a:t>
            </a:r>
            <a:r>
              <a:rPr lang="en-GB" sz="1400" dirty="0"/>
              <a:t> </a:t>
            </a:r>
          </a:p>
          <a:p>
            <a:endParaRPr lang="en-GB" sz="400" dirty="0"/>
          </a:p>
          <a:p>
            <a:pPr marL="171450" indent="-171450">
              <a:buFont typeface="Arial" panose="020B0604020202020204" pitchFamily="34" charset="0"/>
              <a:buChar char="•"/>
            </a:pPr>
            <a:r>
              <a:rPr lang="en-GB" sz="1200" dirty="0">
                <a:effectLst>
                  <a:outerShdw blurRad="38100" dist="38100" dir="2700000" algn="tl">
                    <a:srgbClr val="000000">
                      <a:alpha val="43137"/>
                    </a:srgbClr>
                  </a:outerShdw>
                </a:effectLst>
              </a:rPr>
              <a:t>* SPAG = Spelling, Punctuation &amp; Grammar; ** Writing = Assessed internally at school; </a:t>
            </a:r>
          </a:p>
          <a:p>
            <a:pPr marL="171450" indent="-171450">
              <a:buFont typeface="Arial" panose="020B0604020202020204" pitchFamily="34" charset="0"/>
              <a:buChar char="•"/>
            </a:pPr>
            <a:r>
              <a:rPr lang="en-GB"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sz="1200" dirty="0">
                <a:effectLst>
                  <a:outerShdw blurRad="38100" dist="38100" dir="2700000" algn="tl">
                    <a:srgbClr val="000000">
                      <a:alpha val="43137"/>
                    </a:srgbClr>
                  </a:outerShdw>
                </a:effectLst>
                <a:cs typeface="Arial" panose="020B0604020202020204" pitchFamily="34" charset="0"/>
              </a:rPr>
              <a:t>Combined = Achieved ‘Expected or Above’ in all tests</a:t>
            </a:r>
            <a:endParaRPr lang="en-GB" sz="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6205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1384E8D-EE1E-4DF2-AA55-D7C688E3AC87}"/>
              </a:ext>
            </a:extLst>
          </p:cNvPr>
          <p:cNvSpPr/>
          <p:nvPr/>
        </p:nvSpPr>
        <p:spPr>
          <a:xfrm>
            <a:off x="573741" y="4715914"/>
            <a:ext cx="5714973" cy="5032832"/>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A1005FB3-DA68-4F04-81FD-95DD36684D45}"/>
              </a:ext>
            </a:extLst>
          </p:cNvPr>
          <p:cNvPicPr>
            <a:picLocks noChangeAspect="1"/>
          </p:cNvPicPr>
          <p:nvPr/>
        </p:nvPicPr>
        <p:blipFill>
          <a:blip r:embed="rId2"/>
          <a:stretch>
            <a:fillRect/>
          </a:stretch>
        </p:blipFill>
        <p:spPr>
          <a:xfrm>
            <a:off x="-49427" y="0"/>
            <a:ext cx="6907427" cy="2437591"/>
          </a:xfrm>
          <a:prstGeom prst="rect">
            <a:avLst/>
          </a:prstGeom>
        </p:spPr>
      </p:pic>
      <p:sp>
        <p:nvSpPr>
          <p:cNvPr id="5" name="TextBox 4">
            <a:extLst>
              <a:ext uri="{FF2B5EF4-FFF2-40B4-BE49-F238E27FC236}">
                <a16:creationId xmlns:a16="http://schemas.microsoft.com/office/drawing/2014/main" id="{20F11EAB-54EF-4C7E-8EAE-A234FAD29F5D}"/>
              </a:ext>
            </a:extLst>
          </p:cNvPr>
          <p:cNvSpPr txBox="1"/>
          <p:nvPr/>
        </p:nvSpPr>
        <p:spPr>
          <a:xfrm>
            <a:off x="289230" y="2669059"/>
            <a:ext cx="6568770" cy="2154436"/>
          </a:xfrm>
          <a:prstGeom prst="rect">
            <a:avLst/>
          </a:prstGeom>
          <a:noFill/>
        </p:spPr>
        <p:txBody>
          <a:bodyPr wrap="square" rtlCol="0">
            <a:spAutoFit/>
          </a:bodyPr>
          <a:lstStyle/>
          <a:p>
            <a:r>
              <a:rPr lang="en-GB" b="1" dirty="0"/>
              <a:t>Dry Sandford Primary School was an early innovator in the use of our ‘Restorative Approach’ to manage behaviours in school.</a:t>
            </a:r>
          </a:p>
          <a:p>
            <a:endParaRPr lang="en-GB" sz="1400" b="1" dirty="0"/>
          </a:p>
          <a:p>
            <a:pPr lvl="0"/>
            <a:r>
              <a:rPr lang="en-GB" sz="1400" b="1" dirty="0">
                <a:solidFill>
                  <a:prstClr val="black"/>
                </a:solidFill>
              </a:rPr>
              <a:t>What is the ‘Restorative Approach’ and how can it help children’s behaviours?</a:t>
            </a:r>
          </a:p>
          <a:p>
            <a:pPr lvl="0"/>
            <a:r>
              <a:rPr lang="en-GB" sz="1400" dirty="0">
                <a:solidFill>
                  <a:prstClr val="black"/>
                </a:solidFill>
              </a:rPr>
              <a:t>The key benefits of a restorative approach is that it offers schools an alternative way of thinking about addressing discipline and behavioural issues; and, offers a consistent framework for responding to these issues. However, the approach is much more than a ‘behaviour management tool’. </a:t>
            </a:r>
          </a:p>
          <a:p>
            <a:endParaRPr lang="en-GB" sz="1400" b="1" dirty="0"/>
          </a:p>
        </p:txBody>
      </p:sp>
      <p:pic>
        <p:nvPicPr>
          <p:cNvPr id="11" name="Picture 10">
            <a:extLst>
              <a:ext uri="{FF2B5EF4-FFF2-40B4-BE49-F238E27FC236}">
                <a16:creationId xmlns:a16="http://schemas.microsoft.com/office/drawing/2014/main" id="{F338FBD4-889E-4612-B61C-F25ECEAEBA2F}"/>
              </a:ext>
            </a:extLst>
          </p:cNvPr>
          <p:cNvPicPr>
            <a:picLocks noChangeAspect="1"/>
          </p:cNvPicPr>
          <p:nvPr/>
        </p:nvPicPr>
        <p:blipFill>
          <a:blip r:embed="rId3"/>
          <a:stretch>
            <a:fillRect/>
          </a:stretch>
        </p:blipFill>
        <p:spPr>
          <a:xfrm>
            <a:off x="790068" y="6295676"/>
            <a:ext cx="5282317" cy="3453070"/>
          </a:xfrm>
          <a:prstGeom prst="rect">
            <a:avLst/>
          </a:prstGeom>
        </p:spPr>
      </p:pic>
      <p:sp>
        <p:nvSpPr>
          <p:cNvPr id="12" name="TextBox 11">
            <a:extLst>
              <a:ext uri="{FF2B5EF4-FFF2-40B4-BE49-F238E27FC236}">
                <a16:creationId xmlns:a16="http://schemas.microsoft.com/office/drawing/2014/main" id="{E15A7AAF-19F6-4399-B406-B7551197E289}"/>
              </a:ext>
            </a:extLst>
          </p:cNvPr>
          <p:cNvSpPr txBox="1"/>
          <p:nvPr/>
        </p:nvSpPr>
        <p:spPr>
          <a:xfrm>
            <a:off x="1872489" y="4770604"/>
            <a:ext cx="3187091" cy="461665"/>
          </a:xfrm>
          <a:prstGeom prst="rect">
            <a:avLst/>
          </a:prstGeom>
          <a:noFill/>
        </p:spPr>
        <p:txBody>
          <a:bodyPr wrap="none" rtlCol="0">
            <a:spAutoFit/>
          </a:bodyPr>
          <a:lstStyle/>
          <a:p>
            <a:r>
              <a:rPr lang="en-GB" sz="2400" b="1" dirty="0"/>
              <a:t>A Restorative Approach</a:t>
            </a:r>
          </a:p>
        </p:txBody>
      </p:sp>
      <p:grpSp>
        <p:nvGrpSpPr>
          <p:cNvPr id="14" name="Group 13">
            <a:extLst>
              <a:ext uri="{FF2B5EF4-FFF2-40B4-BE49-F238E27FC236}">
                <a16:creationId xmlns:a16="http://schemas.microsoft.com/office/drawing/2014/main" id="{0BA803D0-C332-4380-B7D2-1FCDC9CFA250}"/>
              </a:ext>
            </a:extLst>
          </p:cNvPr>
          <p:cNvGrpSpPr/>
          <p:nvPr/>
        </p:nvGrpSpPr>
        <p:grpSpPr>
          <a:xfrm>
            <a:off x="284465" y="5210538"/>
            <a:ext cx="2969287" cy="967842"/>
            <a:chOff x="465864" y="3625234"/>
            <a:chExt cx="2969287" cy="967842"/>
          </a:xfrm>
        </p:grpSpPr>
        <p:sp>
          <p:nvSpPr>
            <p:cNvPr id="15" name="Cloud Callout 17">
              <a:extLst>
                <a:ext uri="{FF2B5EF4-FFF2-40B4-BE49-F238E27FC236}">
                  <a16:creationId xmlns:a16="http://schemas.microsoft.com/office/drawing/2014/main" id="{C3797A3B-DFE7-4087-A1A9-89E10E3C3C9D}"/>
                </a:ext>
              </a:extLst>
            </p:cNvPr>
            <p:cNvSpPr/>
            <p:nvPr/>
          </p:nvSpPr>
          <p:spPr>
            <a:xfrm flipH="1">
              <a:off x="465864" y="3625234"/>
              <a:ext cx="2969287" cy="967842"/>
            </a:xfrm>
            <a:prstGeom prst="cloudCallou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w="3175">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AAE3BC4F-B574-439F-88B6-31183BC99B7C}"/>
                </a:ext>
              </a:extLst>
            </p:cNvPr>
            <p:cNvSpPr/>
            <p:nvPr/>
          </p:nvSpPr>
          <p:spPr>
            <a:xfrm>
              <a:off x="560803" y="3770549"/>
              <a:ext cx="2649820" cy="738664"/>
            </a:xfrm>
            <a:prstGeom prst="rect">
              <a:avLst/>
            </a:prstGeom>
          </p:spPr>
          <p:txBody>
            <a:bodyPr wrap="square">
              <a:spAutoFit/>
            </a:bodyPr>
            <a:lstStyle/>
            <a:p>
              <a:pPr algn="ctr"/>
              <a:r>
                <a:rPr lang="en-GB" sz="1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are better at opening up our feelings if something has gone wrong”</a:t>
              </a:r>
            </a:p>
          </p:txBody>
        </p:sp>
      </p:grpSp>
      <p:pic>
        <p:nvPicPr>
          <p:cNvPr id="19" name="Picture 18">
            <a:extLst>
              <a:ext uri="{FF2B5EF4-FFF2-40B4-BE49-F238E27FC236}">
                <a16:creationId xmlns:a16="http://schemas.microsoft.com/office/drawing/2014/main" id="{629EA0ED-04EF-4976-B1A8-E7B61B9ACE13}"/>
              </a:ext>
            </a:extLst>
          </p:cNvPr>
          <p:cNvPicPr>
            <a:picLocks noChangeAspect="1"/>
          </p:cNvPicPr>
          <p:nvPr/>
        </p:nvPicPr>
        <p:blipFill>
          <a:blip r:embed="rId4"/>
          <a:stretch>
            <a:fillRect/>
          </a:stretch>
        </p:blipFill>
        <p:spPr>
          <a:xfrm>
            <a:off x="3431227" y="5524465"/>
            <a:ext cx="3103133" cy="1542422"/>
          </a:xfrm>
          <a:prstGeom prst="rect">
            <a:avLst/>
          </a:prstGeom>
        </p:spPr>
      </p:pic>
    </p:spTree>
    <p:extLst>
      <p:ext uri="{BB962C8B-B14F-4D97-AF65-F5344CB8AC3E}">
        <p14:creationId xmlns:p14="http://schemas.microsoft.com/office/powerpoint/2010/main" val="349168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414</TotalTime>
  <Words>705</Words>
  <Application>Microsoft Office PowerPoint</Application>
  <PresentationFormat>A4 Paper (210x297 mm)</PresentationFormat>
  <Paragraphs>84</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Fitzgerald</dc:creator>
  <cp:lastModifiedBy>Office</cp:lastModifiedBy>
  <cp:revision>25</cp:revision>
  <cp:lastPrinted>2017-11-09T10:32:57Z</cp:lastPrinted>
  <dcterms:created xsi:type="dcterms:W3CDTF">2017-11-08T16:10:06Z</dcterms:created>
  <dcterms:modified xsi:type="dcterms:W3CDTF">2024-04-04T19:06:19Z</dcterms:modified>
</cp:coreProperties>
</file>